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 id="2147483663" r:id="rId2"/>
  </p:sldMasterIdLst>
  <p:notesMasterIdLst>
    <p:notesMasterId r:id="rId16"/>
  </p:notesMasterIdLst>
  <p:sldIdLst>
    <p:sldId id="268" r:id="rId3"/>
    <p:sldId id="256" r:id="rId4"/>
    <p:sldId id="257" r:id="rId5"/>
    <p:sldId id="258" r:id="rId6"/>
    <p:sldId id="259" r:id="rId7"/>
    <p:sldId id="260" r:id="rId8"/>
    <p:sldId id="266" r:id="rId9"/>
    <p:sldId id="261" r:id="rId10"/>
    <p:sldId id="262" r:id="rId11"/>
    <p:sldId id="263" r:id="rId12"/>
    <p:sldId id="264" r:id="rId13"/>
    <p:sldId id="269" r:id="rId14"/>
    <p:sldId id="267"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6" d="100"/>
          <a:sy n="66" d="100"/>
        </p:scale>
        <p:origin x="72"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9303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1135193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2739108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528796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65869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511689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9949665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30819469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856239128"/>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95285084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9159364"/>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87429284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3/20/2024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9242349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563511864"/>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73671863"/>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76183525"/>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76609914"/>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37858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3/20/2024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1672678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3/20/2024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8254370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3/20/2024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0598569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3/20/2024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0691269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3/20/2024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899240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0190557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346106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dirty="0"/>
              <a:t>3/20/2024</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770898918"/>
      </p:ext>
    </p:extLst>
  </p:cSld>
  <p:clrMap bg1="dk1" tx1="lt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smtClean="0"/>
              <a:t>3/20/2024</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1474759472"/>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4.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8" Type="http://schemas.openxmlformats.org/officeDocument/2006/relationships/hyperlink" Target="https://gamma.app" TargetMode="External"/><Relationship Id="rId3" Type="http://schemas.openxmlformats.org/officeDocument/2006/relationships/image" Target="../media/image4.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g"/><Relationship Id="rId1" Type="http://schemas.openxmlformats.org/officeDocument/2006/relationships/slideLayout" Target="../slideLayouts/slideLayout24.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4.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4.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4.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4.xml"/><Relationship Id="rId5" Type="http://schemas.openxmlformats.org/officeDocument/2006/relationships/image" Target="../media/image11.jp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763475-F2C4-DAFF-1D57-D4776240BA4A}"/>
              </a:ext>
            </a:extLst>
          </p:cNvPr>
          <p:cNvPicPr>
            <a:picLocks noChangeAspect="1"/>
          </p:cNvPicPr>
          <p:nvPr/>
        </p:nvPicPr>
        <p:blipFill>
          <a:blip r:embed="rId2">
            <a:alphaModFix amt="88000"/>
            <a:extLst>
              <a:ext uri="{BEBA8EAE-BF5A-486C-A8C5-ECC9F3942E4B}">
                <a14:imgProps xmlns:a14="http://schemas.microsoft.com/office/drawing/2010/main">
                  <a14:imgLayer r:embed="rId3">
                    <a14:imgEffect>
                      <a14:colorTemperature colorTemp="6400"/>
                    </a14:imgEffect>
                    <a14:imgEffect>
                      <a14:saturation sat="199000"/>
                    </a14:imgEffect>
                  </a14:imgLayer>
                </a14:imgProps>
              </a:ext>
            </a:extLst>
          </a:blip>
          <a:stretch>
            <a:fillRect/>
          </a:stretch>
        </p:blipFill>
        <p:spPr>
          <a:xfrm>
            <a:off x="0" y="0"/>
            <a:ext cx="14630399" cy="8229599"/>
          </a:xfrm>
          <a:prstGeom prst="rect">
            <a:avLst/>
          </a:prstGeom>
        </p:spPr>
      </p:pic>
      <p:sp>
        <p:nvSpPr>
          <p:cNvPr id="4" name="TextBox 3">
            <a:extLst>
              <a:ext uri="{FF2B5EF4-FFF2-40B4-BE49-F238E27FC236}">
                <a16:creationId xmlns:a16="http://schemas.microsoft.com/office/drawing/2014/main" id="{586E2B20-3727-E722-4184-38CF1D075985}"/>
              </a:ext>
            </a:extLst>
          </p:cNvPr>
          <p:cNvSpPr txBox="1"/>
          <p:nvPr/>
        </p:nvSpPr>
        <p:spPr>
          <a:xfrm>
            <a:off x="1851102" y="1326995"/>
            <a:ext cx="10917044" cy="1569660"/>
          </a:xfrm>
          <a:prstGeom prst="rect">
            <a:avLst/>
          </a:prstGeom>
          <a:noFill/>
        </p:spPr>
        <p:txBody>
          <a:bodyPr wrap="square" rtlCol="0">
            <a:spAutoFit/>
          </a:bodyPr>
          <a:lstStyle/>
          <a:p>
            <a:r>
              <a:rPr lang="en-US" sz="4800" b="1" dirty="0">
                <a:solidFill>
                  <a:schemeClr val="bg1">
                    <a:lumMod val="95000"/>
                  </a:schemeClr>
                </a:solidFill>
                <a:latin typeface="Algerian" panose="04020705040A02060702" pitchFamily="82" charset="0"/>
                <a:cs typeface="Times New Roman" panose="02020603050405020304" pitchFamily="18" charset="0"/>
              </a:rPr>
              <a:t>SALES DATA PREDICTION: UNVEILING FUTURE REVENUE TRENDS</a:t>
            </a:r>
            <a:endParaRPr lang="en-IN" sz="4800" b="1" dirty="0">
              <a:solidFill>
                <a:schemeClr val="bg1">
                  <a:lumMod val="95000"/>
                </a:schemeClr>
              </a:solidFill>
              <a:latin typeface="Algerian" panose="04020705040A02060702" pitchFamily="82" charset="0"/>
              <a:cs typeface="Times New Roman" panose="02020603050405020304" pitchFamily="18" charset="0"/>
            </a:endParaRPr>
          </a:p>
        </p:txBody>
      </p:sp>
      <p:sp>
        <p:nvSpPr>
          <p:cNvPr id="5" name="TextBox 4">
            <a:extLst>
              <a:ext uri="{FF2B5EF4-FFF2-40B4-BE49-F238E27FC236}">
                <a16:creationId xmlns:a16="http://schemas.microsoft.com/office/drawing/2014/main" id="{066D15F1-ACF2-FE4A-7256-7B456F693481}"/>
              </a:ext>
            </a:extLst>
          </p:cNvPr>
          <p:cNvSpPr txBox="1"/>
          <p:nvPr/>
        </p:nvSpPr>
        <p:spPr>
          <a:xfrm>
            <a:off x="9722734" y="3831220"/>
            <a:ext cx="3761772" cy="3539430"/>
          </a:xfrm>
          <a:prstGeom prst="rect">
            <a:avLst/>
          </a:prstGeom>
          <a:noFill/>
        </p:spPr>
        <p:txBody>
          <a:bodyPr wrap="square" rtlCol="0">
            <a:spAutoFit/>
          </a:bodyPr>
          <a:lstStyle/>
          <a:p>
            <a:endParaRPr lang="en-US" sz="2800" dirty="0">
              <a:solidFill>
                <a:schemeClr val="bg1"/>
              </a:solidFill>
              <a:latin typeface="Algerian" panose="04020705040A02060702" pitchFamily="82" charset="0"/>
            </a:endParaRPr>
          </a:p>
          <a:p>
            <a:r>
              <a:rPr lang="en-US" sz="2800" dirty="0">
                <a:solidFill>
                  <a:schemeClr val="bg1"/>
                </a:solidFill>
                <a:latin typeface="Algerian" panose="04020705040A02060702" pitchFamily="82" charset="0"/>
              </a:rPr>
              <a:t>Presented By:</a:t>
            </a:r>
          </a:p>
          <a:p>
            <a:endParaRPr lang="en-US" sz="2800" dirty="0">
              <a:solidFill>
                <a:schemeClr val="bg1"/>
              </a:solidFill>
              <a:latin typeface="Algerian" panose="04020705040A02060702" pitchFamily="82" charset="0"/>
            </a:endParaRPr>
          </a:p>
          <a:p>
            <a:r>
              <a:rPr lang="en-US" sz="2800" dirty="0">
                <a:solidFill>
                  <a:schemeClr val="bg1"/>
                </a:solidFill>
                <a:latin typeface="Algerian" panose="04020705040A02060702" pitchFamily="82" charset="0"/>
              </a:rPr>
              <a:t>N. Kiran Kumar</a:t>
            </a:r>
          </a:p>
          <a:p>
            <a:r>
              <a:rPr lang="en-US" sz="2800" dirty="0">
                <a:solidFill>
                  <a:schemeClr val="bg1"/>
                </a:solidFill>
                <a:latin typeface="Algerian" panose="04020705040A02060702" pitchFamily="82" charset="0"/>
              </a:rPr>
              <a:t>192224079</a:t>
            </a:r>
          </a:p>
          <a:p>
            <a:endParaRPr lang="en-US" sz="2800" dirty="0">
              <a:solidFill>
                <a:schemeClr val="bg1"/>
              </a:solidFill>
              <a:latin typeface="Algerian" panose="04020705040A02060702" pitchFamily="82" charset="0"/>
            </a:endParaRPr>
          </a:p>
          <a:p>
            <a:r>
              <a:rPr lang="en-US" sz="2800" dirty="0">
                <a:solidFill>
                  <a:schemeClr val="bg1"/>
                </a:solidFill>
                <a:latin typeface="Algerian" panose="04020705040A02060702" pitchFamily="82" charset="0"/>
              </a:rPr>
              <a:t>P.S. Rohit</a:t>
            </a:r>
          </a:p>
          <a:p>
            <a:r>
              <a:rPr lang="en-US" sz="2800" dirty="0">
                <a:solidFill>
                  <a:schemeClr val="bg1"/>
                </a:solidFill>
                <a:latin typeface="Algerian" panose="04020705040A02060702" pitchFamily="82" charset="0"/>
              </a:rPr>
              <a:t>192224082</a:t>
            </a:r>
            <a:endParaRPr lang="en-IN" sz="2800" dirty="0">
              <a:solidFill>
                <a:schemeClr val="bg1"/>
              </a:solidFill>
              <a:latin typeface="Algerian" panose="04020705040A02060702" pitchFamily="82" charset="0"/>
            </a:endParaRPr>
          </a:p>
        </p:txBody>
      </p:sp>
      <p:pic>
        <p:nvPicPr>
          <p:cNvPr id="6" name="Picture 5">
            <a:extLst>
              <a:ext uri="{FF2B5EF4-FFF2-40B4-BE49-F238E27FC236}">
                <a16:creationId xmlns:a16="http://schemas.microsoft.com/office/drawing/2014/main" id="{98A7BD7E-60A5-0267-7D30-D42DEC4E4753}"/>
              </a:ext>
            </a:extLst>
          </p:cNvPr>
          <p:cNvPicPr>
            <a:picLocks noChangeAspect="1"/>
          </p:cNvPicPr>
          <p:nvPr/>
        </p:nvPicPr>
        <p:blipFill>
          <a:blip r:embed="rId4"/>
          <a:stretch>
            <a:fillRect/>
          </a:stretch>
        </p:blipFill>
        <p:spPr>
          <a:xfrm>
            <a:off x="0" y="0"/>
            <a:ext cx="1646063" cy="1548518"/>
          </a:xfrm>
          <a:prstGeom prst="rect">
            <a:avLst/>
          </a:prstGeom>
        </p:spPr>
      </p:pic>
      <p:pic>
        <p:nvPicPr>
          <p:cNvPr id="7" name="Picture 6">
            <a:extLst>
              <a:ext uri="{FF2B5EF4-FFF2-40B4-BE49-F238E27FC236}">
                <a16:creationId xmlns:a16="http://schemas.microsoft.com/office/drawing/2014/main" id="{B8440CBF-C489-0D25-E102-8F44B8C30C54}"/>
              </a:ext>
            </a:extLst>
          </p:cNvPr>
          <p:cNvPicPr>
            <a:picLocks noChangeAspect="1"/>
          </p:cNvPicPr>
          <p:nvPr/>
        </p:nvPicPr>
        <p:blipFill>
          <a:blip r:embed="rId5"/>
          <a:stretch>
            <a:fillRect/>
          </a:stretch>
        </p:blipFill>
        <p:spPr>
          <a:xfrm>
            <a:off x="12978241" y="0"/>
            <a:ext cx="1652159" cy="1548518"/>
          </a:xfrm>
          <a:prstGeom prst="rect">
            <a:avLst/>
          </a:prstGeom>
        </p:spPr>
      </p:pic>
    </p:spTree>
    <p:extLst>
      <p:ext uri="{BB962C8B-B14F-4D97-AF65-F5344CB8AC3E}">
        <p14:creationId xmlns:p14="http://schemas.microsoft.com/office/powerpoint/2010/main" val="3127882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59" y="67432"/>
            <a:ext cx="14630400" cy="8229600"/>
          </a:xfrm>
          <a:prstGeom prst="rect">
            <a:avLst/>
          </a:prstGeom>
          <a:solidFill>
            <a:srgbClr val="0B0C23">
              <a:alpha val="75000"/>
            </a:srgbClr>
          </a:solidFill>
          <a:ln/>
        </p:spPr>
      </p:sp>
      <p:sp>
        <p:nvSpPr>
          <p:cNvPr id="4" name="Text 1"/>
          <p:cNvSpPr/>
          <p:nvPr/>
        </p:nvSpPr>
        <p:spPr>
          <a:xfrm>
            <a:off x="455459" y="875360"/>
            <a:ext cx="4860099" cy="839244"/>
          </a:xfrm>
          <a:prstGeom prst="rect">
            <a:avLst/>
          </a:prstGeom>
          <a:noFill/>
          <a:ln/>
        </p:spPr>
        <p:txBody>
          <a:bodyPr wrap="none" rtlCol="0" anchor="t"/>
          <a:lstStyle/>
          <a:p>
            <a:pPr marL="0" indent="0">
              <a:lnSpc>
                <a:spcPts val="5468"/>
              </a:lnSpc>
              <a:buNone/>
            </a:pPr>
            <a:r>
              <a:rPr lang="en-US" sz="4374" dirty="0">
                <a:solidFill>
                  <a:srgbClr val="C6BFEE"/>
                </a:solidFill>
                <a:latin typeface="Prompt" pitchFamily="34" charset="0"/>
                <a:ea typeface="Prompt" pitchFamily="34" charset="-122"/>
                <a:cs typeface="Prompt" pitchFamily="34" charset="-120"/>
              </a:rPr>
              <a:t>FUTURE SCOPE</a:t>
            </a:r>
            <a:endParaRPr lang="en-US" sz="4374" dirty="0"/>
          </a:p>
        </p:txBody>
      </p:sp>
      <p:sp>
        <p:nvSpPr>
          <p:cNvPr id="5" name="Text 2"/>
          <p:cNvSpPr/>
          <p:nvPr/>
        </p:nvSpPr>
        <p:spPr>
          <a:xfrm>
            <a:off x="125258" y="2057885"/>
            <a:ext cx="14413701" cy="7002050"/>
          </a:xfrm>
          <a:prstGeom prst="rect">
            <a:avLst/>
          </a:prstGeom>
          <a:noFill/>
          <a:ln/>
        </p:spPr>
        <p:txBody>
          <a:bodyPr wrap="none" rtlCol="0" anchor="t"/>
          <a:lstStyle/>
          <a:p>
            <a:pPr marL="342900" indent="-342900" algn="just">
              <a:buFont typeface="Arial" panose="020B0604020202020204" pitchFamily="34" charset="0"/>
              <a:buChar char="•"/>
            </a:pPr>
            <a:r>
              <a:rPr lang="en-US" sz="2000" b="1" dirty="0">
                <a:solidFill>
                  <a:schemeClr val="bg1"/>
                </a:solidFill>
                <a:latin typeface="Times New Roman" panose="02020603050405020304" pitchFamily="18" charset="0"/>
                <a:cs typeface="Times New Roman" panose="02020603050405020304" pitchFamily="18" charset="0"/>
              </a:rPr>
              <a:t>Advanced Analytics and AI Integration: </a:t>
            </a:r>
            <a:r>
              <a:rPr lang="en-US" sz="2000" dirty="0">
                <a:solidFill>
                  <a:schemeClr val="bg1"/>
                </a:solidFill>
                <a:latin typeface="Times New Roman" panose="02020603050405020304" pitchFamily="18" charset="0"/>
                <a:cs typeface="Times New Roman" panose="02020603050405020304" pitchFamily="18" charset="0"/>
              </a:rPr>
              <a:t>Utilize AI algorithms for quick analysis and pattern recognition in sales data.</a:t>
            </a:r>
          </a:p>
          <a:p>
            <a:pPr algn="just"/>
            <a:endParaRPr lang="en-US" sz="20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solidFill>
                  <a:schemeClr val="bg1"/>
                </a:solidFill>
                <a:latin typeface="Times New Roman" panose="02020603050405020304" pitchFamily="18" charset="0"/>
                <a:cs typeface="Times New Roman" panose="02020603050405020304" pitchFamily="18" charset="0"/>
              </a:rPr>
              <a:t>Predictive Modeling and Forecasting:</a:t>
            </a:r>
            <a:r>
              <a:rPr lang="en-US" sz="2000" dirty="0">
                <a:solidFill>
                  <a:schemeClr val="bg1"/>
                </a:solidFill>
                <a:latin typeface="Times New Roman" panose="02020603050405020304" pitchFamily="18" charset="0"/>
                <a:cs typeface="Times New Roman" panose="02020603050405020304" pitchFamily="18" charset="0"/>
              </a:rPr>
              <a:t> Develop accurate predictive models using machine learning to forecast future revenue trends.</a:t>
            </a:r>
          </a:p>
          <a:p>
            <a:pPr algn="just"/>
            <a:endParaRPr lang="en-US" sz="2000" b="1" dirty="0">
              <a:solidFill>
                <a:schemeClr val="bg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solidFill>
                  <a:schemeClr val="bg1"/>
                </a:solidFill>
                <a:latin typeface="Times New Roman" panose="02020603050405020304" pitchFamily="18" charset="0"/>
                <a:cs typeface="Times New Roman" panose="02020603050405020304" pitchFamily="18" charset="0"/>
              </a:rPr>
              <a:t>Real-Time Data Analysis:</a:t>
            </a:r>
            <a:r>
              <a:rPr lang="en-US" sz="2000" dirty="0">
                <a:solidFill>
                  <a:schemeClr val="bg1"/>
                </a:solidFill>
                <a:latin typeface="Times New Roman" panose="02020603050405020304" pitchFamily="18" charset="0"/>
                <a:cs typeface="Times New Roman" panose="02020603050405020304" pitchFamily="18" charset="0"/>
              </a:rPr>
              <a:t> Implement technologies for capturing and analyzing sales data as it occurs, enabling swift decision-making.</a:t>
            </a:r>
          </a:p>
          <a:p>
            <a:pPr algn="just"/>
            <a:endParaRPr lang="en-US" sz="2000" b="1" dirty="0">
              <a:solidFill>
                <a:schemeClr val="bg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solidFill>
                  <a:schemeClr val="bg1"/>
                </a:solidFill>
                <a:latin typeface="Times New Roman" panose="02020603050405020304" pitchFamily="18" charset="0"/>
                <a:cs typeface="Times New Roman" panose="02020603050405020304" pitchFamily="18" charset="0"/>
              </a:rPr>
              <a:t>Integration of Multiple Data Sources:</a:t>
            </a:r>
            <a:r>
              <a:rPr lang="en-US" sz="2000" dirty="0">
                <a:solidFill>
                  <a:schemeClr val="bg1"/>
                </a:solidFill>
                <a:latin typeface="Times New Roman" panose="02020603050405020304" pitchFamily="18" charset="0"/>
                <a:cs typeface="Times New Roman" panose="02020603050405020304" pitchFamily="18" charset="0"/>
              </a:rPr>
              <a:t> Combine data from various sources like CRM, POS, and social media for comprehensive </a:t>
            </a:r>
          </a:p>
          <a:p>
            <a:pPr algn="just"/>
            <a:r>
              <a:rPr lang="en-US" sz="2000" dirty="0">
                <a:solidFill>
                  <a:schemeClr val="bg1"/>
                </a:solidFill>
                <a:latin typeface="Times New Roman" panose="02020603050405020304" pitchFamily="18" charset="0"/>
                <a:cs typeface="Times New Roman" panose="02020603050405020304" pitchFamily="18" charset="0"/>
              </a:rPr>
              <a:t>     insights.</a:t>
            </a:r>
          </a:p>
          <a:p>
            <a:pPr algn="just"/>
            <a:endParaRPr lang="en-US" sz="2000" b="1" dirty="0">
              <a:solidFill>
                <a:schemeClr val="bg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solidFill>
                  <a:schemeClr val="bg1"/>
                </a:solidFill>
                <a:latin typeface="Times New Roman" panose="02020603050405020304" pitchFamily="18" charset="0"/>
                <a:cs typeface="Times New Roman" panose="02020603050405020304" pitchFamily="18" charset="0"/>
              </a:rPr>
              <a:t>Personalized Sales Strategies:</a:t>
            </a:r>
            <a:r>
              <a:rPr lang="en-US" sz="2000" dirty="0">
                <a:solidFill>
                  <a:schemeClr val="bg1"/>
                </a:solidFill>
                <a:latin typeface="Times New Roman" panose="02020603050405020304" pitchFamily="18" charset="0"/>
                <a:cs typeface="Times New Roman" panose="02020603050405020304" pitchFamily="18" charset="0"/>
              </a:rPr>
              <a:t> Tailor sales approaches based on customer data, improving conversion rates and revenue.</a:t>
            </a:r>
          </a:p>
          <a:p>
            <a:pPr algn="just"/>
            <a:endParaRPr lang="en-US" sz="2000" b="1" dirty="0">
              <a:solidFill>
                <a:schemeClr val="bg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err="1">
                <a:solidFill>
                  <a:schemeClr val="bg1"/>
                </a:solidFill>
                <a:latin typeface="Times New Roman" panose="02020603050405020304" pitchFamily="18" charset="0"/>
                <a:cs typeface="Times New Roman" panose="02020603050405020304" pitchFamily="18" charset="0"/>
              </a:rPr>
              <a:t>Blockchain</a:t>
            </a:r>
            <a:r>
              <a:rPr lang="en-US" sz="2000" b="1" dirty="0">
                <a:solidFill>
                  <a:schemeClr val="bg1"/>
                </a:solidFill>
                <a:latin typeface="Times New Roman" panose="02020603050405020304" pitchFamily="18" charset="0"/>
                <a:cs typeface="Times New Roman" panose="02020603050405020304" pitchFamily="18" charset="0"/>
              </a:rPr>
              <a:t> for Data Security:</a:t>
            </a:r>
            <a:r>
              <a:rPr lang="en-US" sz="2000" dirty="0">
                <a:solidFill>
                  <a:schemeClr val="bg1"/>
                </a:solidFill>
                <a:latin typeface="Times New Roman" panose="02020603050405020304" pitchFamily="18" charset="0"/>
                <a:cs typeface="Times New Roman" panose="02020603050405020304" pitchFamily="18" charset="0"/>
              </a:rPr>
              <a:t> Employ </a:t>
            </a:r>
            <a:r>
              <a:rPr lang="en-US" sz="2000" dirty="0" err="1">
                <a:solidFill>
                  <a:schemeClr val="bg1"/>
                </a:solidFill>
                <a:latin typeface="Times New Roman" panose="02020603050405020304" pitchFamily="18" charset="0"/>
                <a:cs typeface="Times New Roman" panose="02020603050405020304" pitchFamily="18" charset="0"/>
              </a:rPr>
              <a:t>blockchain</a:t>
            </a:r>
            <a:r>
              <a:rPr lang="en-US" sz="2000" dirty="0">
                <a:solidFill>
                  <a:schemeClr val="bg1"/>
                </a:solidFill>
                <a:latin typeface="Times New Roman" panose="02020603050405020304" pitchFamily="18" charset="0"/>
                <a:cs typeface="Times New Roman" panose="02020603050405020304" pitchFamily="18" charset="0"/>
              </a:rPr>
              <a:t> technology to enhance data security and integrity in sales data management.</a:t>
            </a:r>
          </a:p>
          <a:p>
            <a:pPr algn="just"/>
            <a:endParaRPr lang="en-US" sz="2000" b="1" dirty="0">
              <a:solidFill>
                <a:schemeClr val="bg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solidFill>
                  <a:schemeClr val="bg1"/>
                </a:solidFill>
                <a:latin typeface="Times New Roman" panose="02020603050405020304" pitchFamily="18" charset="0"/>
                <a:cs typeface="Times New Roman" panose="02020603050405020304" pitchFamily="18" charset="0"/>
              </a:rPr>
              <a:t>Emphasis on Data Privacy and Compliance:</a:t>
            </a:r>
            <a:r>
              <a:rPr lang="en-US" sz="2000" dirty="0">
                <a:solidFill>
                  <a:schemeClr val="bg1"/>
                </a:solidFill>
                <a:latin typeface="Times New Roman" panose="02020603050405020304" pitchFamily="18" charset="0"/>
                <a:cs typeface="Times New Roman" panose="02020603050405020304" pitchFamily="18" charset="0"/>
              </a:rPr>
              <a:t> Ensure compliance with data protection regulations and prioritize customer privacy </a:t>
            </a:r>
          </a:p>
          <a:p>
            <a:pPr algn="just"/>
            <a:r>
              <a:rPr lang="en-US" sz="2000" dirty="0">
                <a:solidFill>
                  <a:schemeClr val="bg1"/>
                </a:solidFill>
                <a:latin typeface="Times New Roman" panose="02020603050405020304" pitchFamily="18" charset="0"/>
                <a:cs typeface="Times New Roman" panose="02020603050405020304" pitchFamily="18" charset="0"/>
              </a:rPr>
              <a:t>      in sales data practices.</a:t>
            </a:r>
          </a:p>
          <a:p>
            <a:pPr algn="just"/>
            <a:endParaRPr lang="en-US" sz="2000" b="1" dirty="0">
              <a:solidFill>
                <a:schemeClr val="bg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1" dirty="0">
                <a:solidFill>
                  <a:schemeClr val="bg1"/>
                </a:solidFill>
                <a:latin typeface="Times New Roman" panose="02020603050405020304" pitchFamily="18" charset="0"/>
                <a:cs typeface="Times New Roman" panose="02020603050405020304" pitchFamily="18" charset="0"/>
              </a:rPr>
              <a:t>Collaborative Forecasting:</a:t>
            </a:r>
            <a:r>
              <a:rPr lang="en-US" sz="2000" dirty="0">
                <a:solidFill>
                  <a:schemeClr val="bg1"/>
                </a:solidFill>
                <a:latin typeface="Times New Roman" panose="02020603050405020304" pitchFamily="18" charset="0"/>
                <a:cs typeface="Times New Roman" panose="02020603050405020304" pitchFamily="18" charset="0"/>
              </a:rPr>
              <a:t> Foster collaboration between departments for more accurate revenue forecasts, integrating insights </a:t>
            </a:r>
          </a:p>
          <a:p>
            <a:pPr algn="just"/>
            <a:r>
              <a:rPr lang="en-US" sz="2000" dirty="0">
                <a:solidFill>
                  <a:schemeClr val="bg1"/>
                </a:solidFill>
                <a:latin typeface="Times New Roman" panose="02020603050405020304" pitchFamily="18" charset="0"/>
                <a:cs typeface="Times New Roman" panose="02020603050405020304" pitchFamily="18" charset="0"/>
              </a:rPr>
              <a:t>      from sales, marketing, finance, and operations</a:t>
            </a:r>
            <a:r>
              <a:rPr lang="en-US" sz="1200" dirty="0">
                <a:solidFill>
                  <a:schemeClr val="bg1"/>
                </a:solidFill>
                <a:latin typeface="Times New Roman" panose="02020603050405020304" pitchFamily="18" charset="0"/>
                <a:cs typeface="Times New Roman" panose="02020603050405020304" pitchFamily="18" charset="0"/>
              </a:rPr>
              <a:t>.</a:t>
            </a:r>
          </a:p>
          <a:p>
            <a:pPr marL="0" indent="0" algn="ctr">
              <a:lnSpc>
                <a:spcPts val="5249"/>
              </a:lnSpc>
              <a:buNone/>
            </a:pPr>
            <a:endParaRPr lang="en-US" sz="1200" dirty="0">
              <a:solidFill>
                <a:schemeClr val="bg1"/>
              </a:solidFill>
              <a:latin typeface="Times New Roman" panose="02020603050405020304" pitchFamily="18" charset="0"/>
              <a:cs typeface="Times New Roman" panose="02020603050405020304" pitchFamily="18" charset="0"/>
            </a:endParaRPr>
          </a:p>
        </p:txBody>
      </p:sp>
      <p:sp>
        <p:nvSpPr>
          <p:cNvPr id="6" name="Text 3"/>
          <p:cNvSpPr/>
          <p:nvPr/>
        </p:nvSpPr>
        <p:spPr>
          <a:xfrm>
            <a:off x="2624376" y="3920371"/>
            <a:ext cx="2905006" cy="1638539"/>
          </a:xfrm>
          <a:prstGeom prst="rect">
            <a:avLst/>
          </a:prstGeom>
          <a:noFill/>
          <a:ln/>
        </p:spPr>
        <p:txBody>
          <a:bodyPr wrap="square" rtlCol="0" anchor="t"/>
          <a:lstStyle/>
          <a:p>
            <a:pPr marL="0" indent="0" algn="ctr">
              <a:lnSpc>
                <a:spcPts val="2734"/>
              </a:lnSpc>
              <a:buNone/>
            </a:pPr>
            <a:endParaRPr lang="en-US" sz="2187" dirty="0"/>
          </a:p>
          <a:p>
            <a:pPr marL="0" indent="0" algn="ctr">
              <a:lnSpc>
                <a:spcPts val="2734"/>
              </a:lnSpc>
              <a:buNone/>
            </a:pPr>
            <a:endParaRPr lang="en-US" sz="2187" dirty="0"/>
          </a:p>
        </p:txBody>
      </p:sp>
      <p:sp>
        <p:nvSpPr>
          <p:cNvPr id="7" name="Text 4"/>
          <p:cNvSpPr/>
          <p:nvPr/>
        </p:nvSpPr>
        <p:spPr>
          <a:xfrm>
            <a:off x="5862638" y="3920371"/>
            <a:ext cx="2905006" cy="666512"/>
          </a:xfrm>
          <a:prstGeom prst="rect">
            <a:avLst/>
          </a:prstGeom>
          <a:noFill/>
          <a:ln/>
        </p:spPr>
        <p:txBody>
          <a:bodyPr wrap="none" rtlCol="0" anchor="t"/>
          <a:lstStyle/>
          <a:p>
            <a:pPr marL="0" indent="0" algn="ctr">
              <a:lnSpc>
                <a:spcPts val="5249"/>
              </a:lnSpc>
              <a:buNone/>
            </a:pPr>
            <a:endParaRPr lang="en-US" sz="5249" dirty="0"/>
          </a:p>
        </p:txBody>
      </p:sp>
      <p:sp>
        <p:nvSpPr>
          <p:cNvPr id="8" name="Text 5"/>
          <p:cNvSpPr/>
          <p:nvPr/>
        </p:nvSpPr>
        <p:spPr>
          <a:xfrm>
            <a:off x="5862638" y="4864537"/>
            <a:ext cx="2905006" cy="694373"/>
          </a:xfrm>
          <a:prstGeom prst="rect">
            <a:avLst/>
          </a:prstGeom>
          <a:noFill/>
          <a:ln/>
        </p:spPr>
        <p:txBody>
          <a:bodyPr wrap="square" rtlCol="0" anchor="t"/>
          <a:lstStyle/>
          <a:p>
            <a:pPr marL="0" indent="0" algn="ctr">
              <a:lnSpc>
                <a:spcPts val="2734"/>
              </a:lnSpc>
              <a:buNone/>
            </a:pPr>
            <a:endParaRPr lang="en-US" sz="2187" dirty="0"/>
          </a:p>
        </p:txBody>
      </p:sp>
      <p:sp>
        <p:nvSpPr>
          <p:cNvPr id="9" name="Text 6"/>
          <p:cNvSpPr/>
          <p:nvPr/>
        </p:nvSpPr>
        <p:spPr>
          <a:xfrm>
            <a:off x="13340219" y="137786"/>
            <a:ext cx="1198741" cy="638828"/>
          </a:xfrm>
          <a:prstGeom prst="rect">
            <a:avLst/>
          </a:prstGeom>
          <a:noFill/>
          <a:ln/>
        </p:spPr>
        <p:txBody>
          <a:bodyPr wrap="none" rtlCol="0" anchor="t"/>
          <a:lstStyle/>
          <a:p>
            <a:pPr marL="0" indent="0" algn="ctr">
              <a:lnSpc>
                <a:spcPts val="5249"/>
              </a:lnSpc>
              <a:buNone/>
            </a:pPr>
            <a:r>
              <a:rPr lang="en-US" sz="5249" dirty="0">
                <a:solidFill>
                  <a:srgbClr val="DAD8E9"/>
                </a:solidFill>
                <a:latin typeface="Prompt" pitchFamily="34" charset="0"/>
                <a:ea typeface="Prompt" pitchFamily="34" charset="-122"/>
                <a:cs typeface="Prompt" pitchFamily="34" charset="-120"/>
              </a:rPr>
              <a:t>AI</a:t>
            </a:r>
            <a:endParaRPr lang="en-US" sz="5249" dirty="0"/>
          </a:p>
        </p:txBody>
      </p:sp>
      <p:sp>
        <p:nvSpPr>
          <p:cNvPr id="10" name="Text 7"/>
          <p:cNvSpPr/>
          <p:nvPr/>
        </p:nvSpPr>
        <p:spPr>
          <a:xfrm>
            <a:off x="8626098" y="1892753"/>
            <a:ext cx="2777490" cy="1516545"/>
          </a:xfrm>
          <a:prstGeom prst="rect">
            <a:avLst/>
          </a:prstGeom>
          <a:noFill/>
          <a:ln/>
        </p:spPr>
        <p:txBody>
          <a:bodyPr wrap="none" rtlCol="0" anchor="t"/>
          <a:lstStyle/>
          <a:p>
            <a:pPr marL="0" indent="0" algn="ctr">
              <a:lnSpc>
                <a:spcPts val="2734"/>
              </a:lnSpc>
              <a:buNone/>
            </a:pPr>
            <a:endParaRPr lang="en-US" sz="2187"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1744861"/>
            <a:ext cx="7351157" cy="694373"/>
          </a:xfrm>
          <a:prstGeom prst="rect">
            <a:avLst/>
          </a:prstGeom>
          <a:noFill/>
          <a:ln/>
        </p:spPr>
        <p:txBody>
          <a:bodyPr wrap="none" rtlCol="0" anchor="t"/>
          <a:lstStyle/>
          <a:p>
            <a:pPr marL="0" indent="0">
              <a:lnSpc>
                <a:spcPts val="5468"/>
              </a:lnSpc>
              <a:buNone/>
            </a:pPr>
            <a:r>
              <a:rPr lang="en-US" sz="4374" dirty="0">
                <a:solidFill>
                  <a:srgbClr val="C6BFEE"/>
                </a:solidFill>
                <a:latin typeface="Prompt" pitchFamily="34" charset="0"/>
                <a:ea typeface="Prompt" pitchFamily="34" charset="-122"/>
                <a:cs typeface="Prompt" pitchFamily="34" charset="-120"/>
              </a:rPr>
              <a:t>Conclusion and Next Steps</a:t>
            </a:r>
            <a:endParaRPr lang="en-US" sz="4374" dirty="0"/>
          </a:p>
        </p:txBody>
      </p:sp>
      <p:pic>
        <p:nvPicPr>
          <p:cNvPr id="5" name="Image 1" descr="preencoded.png"/>
          <p:cNvPicPr>
            <a:picLocks noChangeAspect="1"/>
          </p:cNvPicPr>
          <p:nvPr/>
        </p:nvPicPr>
        <p:blipFill>
          <a:blip r:embed="rId4"/>
          <a:stretch>
            <a:fillRect/>
          </a:stretch>
        </p:blipFill>
        <p:spPr>
          <a:xfrm>
            <a:off x="2624376" y="2883575"/>
            <a:ext cx="418981" cy="418981"/>
          </a:xfrm>
          <a:prstGeom prst="rect">
            <a:avLst/>
          </a:prstGeom>
        </p:spPr>
      </p:pic>
      <p:sp>
        <p:nvSpPr>
          <p:cNvPr id="6" name="Text 2"/>
          <p:cNvSpPr/>
          <p:nvPr/>
        </p:nvSpPr>
        <p:spPr>
          <a:xfrm>
            <a:off x="2624376" y="3524726"/>
            <a:ext cx="2095381" cy="694373"/>
          </a:xfrm>
          <a:prstGeom prst="rect">
            <a:avLst/>
          </a:prstGeom>
          <a:noFill/>
          <a:ln/>
        </p:spPr>
        <p:txBody>
          <a:bodyPr wrap="square" rtlCol="0" anchor="t"/>
          <a:lstStyle/>
          <a:p>
            <a:pPr marL="0" indent="0" algn="l">
              <a:lnSpc>
                <a:spcPts val="2734"/>
              </a:lnSpc>
              <a:buNone/>
            </a:pPr>
            <a:r>
              <a:rPr lang="en-US" sz="2187" dirty="0">
                <a:solidFill>
                  <a:srgbClr val="DAD8E9"/>
                </a:solidFill>
                <a:latin typeface="Prompt" pitchFamily="34" charset="0"/>
                <a:ea typeface="Prompt" pitchFamily="34" charset="-122"/>
                <a:cs typeface="Prompt" pitchFamily="34" charset="-120"/>
              </a:rPr>
              <a:t>Successful Forecasts</a:t>
            </a:r>
            <a:endParaRPr lang="en-US" sz="2187" dirty="0"/>
          </a:p>
        </p:txBody>
      </p:sp>
      <p:sp>
        <p:nvSpPr>
          <p:cNvPr id="7" name="Text 3"/>
          <p:cNvSpPr/>
          <p:nvPr/>
        </p:nvSpPr>
        <p:spPr>
          <a:xfrm>
            <a:off x="2624376" y="4352330"/>
            <a:ext cx="2095381" cy="2132409"/>
          </a:xfrm>
          <a:prstGeom prst="rect">
            <a:avLst/>
          </a:prstGeom>
          <a:noFill/>
          <a:ln/>
        </p:spPr>
        <p:txBody>
          <a:bodyPr wrap="square" rtlCol="0" anchor="t"/>
          <a:lstStyle/>
          <a:p>
            <a:pPr marL="0" indent="0" algn="l">
              <a:lnSpc>
                <a:spcPts val="2799"/>
              </a:lnSpc>
              <a:buNone/>
            </a:pPr>
            <a:r>
              <a:rPr lang="en-US" sz="1750" dirty="0">
                <a:solidFill>
                  <a:srgbClr val="DAD8E9"/>
                </a:solidFill>
                <a:latin typeface="Mukta" pitchFamily="34" charset="0"/>
                <a:ea typeface="Mukta" pitchFamily="34" charset="-122"/>
                <a:cs typeface="Mukta" pitchFamily="34" charset="-120"/>
              </a:rPr>
              <a:t>Accurate revenue predictions lead to successful business outcomes and strategic decision-making.</a:t>
            </a:r>
            <a:endParaRPr lang="en-US" sz="1750" dirty="0"/>
          </a:p>
        </p:txBody>
      </p:sp>
      <p:pic>
        <p:nvPicPr>
          <p:cNvPr id="8" name="Image 2" descr="preencoded.png"/>
          <p:cNvPicPr>
            <a:picLocks noChangeAspect="1"/>
          </p:cNvPicPr>
          <p:nvPr/>
        </p:nvPicPr>
        <p:blipFill>
          <a:blip r:embed="rId5"/>
          <a:stretch>
            <a:fillRect/>
          </a:stretch>
        </p:blipFill>
        <p:spPr>
          <a:xfrm>
            <a:off x="5053012" y="2883575"/>
            <a:ext cx="419100" cy="419100"/>
          </a:xfrm>
          <a:prstGeom prst="rect">
            <a:avLst/>
          </a:prstGeom>
        </p:spPr>
      </p:pic>
      <p:sp>
        <p:nvSpPr>
          <p:cNvPr id="9" name="Text 4"/>
          <p:cNvSpPr/>
          <p:nvPr/>
        </p:nvSpPr>
        <p:spPr>
          <a:xfrm>
            <a:off x="5053012" y="3524845"/>
            <a:ext cx="2095500" cy="694373"/>
          </a:xfrm>
          <a:prstGeom prst="rect">
            <a:avLst/>
          </a:prstGeom>
          <a:noFill/>
          <a:ln/>
        </p:spPr>
        <p:txBody>
          <a:bodyPr wrap="square" rtlCol="0" anchor="t"/>
          <a:lstStyle/>
          <a:p>
            <a:pPr marL="0" indent="0" algn="l">
              <a:lnSpc>
                <a:spcPts val="2734"/>
              </a:lnSpc>
              <a:buNone/>
            </a:pPr>
            <a:r>
              <a:rPr lang="en-US" sz="2187" dirty="0">
                <a:solidFill>
                  <a:srgbClr val="DAD8E9"/>
                </a:solidFill>
                <a:latin typeface="Prompt" pitchFamily="34" charset="0"/>
                <a:ea typeface="Prompt" pitchFamily="34" charset="-122"/>
                <a:cs typeface="Prompt" pitchFamily="34" charset="-120"/>
              </a:rPr>
              <a:t>Strategic Planning</a:t>
            </a:r>
            <a:endParaRPr lang="en-US" sz="2187" dirty="0"/>
          </a:p>
        </p:txBody>
      </p:sp>
      <p:sp>
        <p:nvSpPr>
          <p:cNvPr id="10" name="Text 5"/>
          <p:cNvSpPr/>
          <p:nvPr/>
        </p:nvSpPr>
        <p:spPr>
          <a:xfrm>
            <a:off x="5053012" y="4352449"/>
            <a:ext cx="2095500" cy="1777008"/>
          </a:xfrm>
          <a:prstGeom prst="rect">
            <a:avLst/>
          </a:prstGeom>
          <a:noFill/>
          <a:ln/>
        </p:spPr>
        <p:txBody>
          <a:bodyPr wrap="square" rtlCol="0" anchor="t"/>
          <a:lstStyle/>
          <a:p>
            <a:pPr marL="0" indent="0" algn="l">
              <a:lnSpc>
                <a:spcPts val="2799"/>
              </a:lnSpc>
              <a:buNone/>
            </a:pPr>
            <a:r>
              <a:rPr lang="en-US" sz="1750" dirty="0">
                <a:solidFill>
                  <a:srgbClr val="DAD8E9"/>
                </a:solidFill>
                <a:latin typeface="Mukta" pitchFamily="34" charset="0"/>
                <a:ea typeface="Mukta" pitchFamily="34" charset="-122"/>
                <a:cs typeface="Mukta" pitchFamily="34" charset="-120"/>
              </a:rPr>
              <a:t>Using revenue predictions to strategically plan for future business growth and expansion.</a:t>
            </a:r>
            <a:endParaRPr lang="en-US" sz="1750" dirty="0"/>
          </a:p>
        </p:txBody>
      </p:sp>
      <p:pic>
        <p:nvPicPr>
          <p:cNvPr id="11" name="Image 3" descr="preencoded.png"/>
          <p:cNvPicPr>
            <a:picLocks noChangeAspect="1"/>
          </p:cNvPicPr>
          <p:nvPr/>
        </p:nvPicPr>
        <p:blipFill>
          <a:blip r:embed="rId6"/>
          <a:stretch>
            <a:fillRect/>
          </a:stretch>
        </p:blipFill>
        <p:spPr>
          <a:xfrm>
            <a:off x="7481768" y="2883575"/>
            <a:ext cx="419100" cy="419100"/>
          </a:xfrm>
          <a:prstGeom prst="rect">
            <a:avLst/>
          </a:prstGeom>
        </p:spPr>
      </p:pic>
      <p:sp>
        <p:nvSpPr>
          <p:cNvPr id="12" name="Text 6"/>
          <p:cNvSpPr/>
          <p:nvPr/>
        </p:nvSpPr>
        <p:spPr>
          <a:xfrm>
            <a:off x="7481768" y="3524845"/>
            <a:ext cx="2095500" cy="694373"/>
          </a:xfrm>
          <a:prstGeom prst="rect">
            <a:avLst/>
          </a:prstGeom>
          <a:noFill/>
          <a:ln/>
        </p:spPr>
        <p:txBody>
          <a:bodyPr wrap="square" rtlCol="0" anchor="t"/>
          <a:lstStyle/>
          <a:p>
            <a:pPr marL="0" indent="0" algn="l">
              <a:lnSpc>
                <a:spcPts val="2734"/>
              </a:lnSpc>
              <a:buNone/>
            </a:pPr>
            <a:r>
              <a:rPr lang="en-US" sz="2187" dirty="0">
                <a:solidFill>
                  <a:srgbClr val="DAD8E9"/>
                </a:solidFill>
                <a:latin typeface="Prompt" pitchFamily="34" charset="0"/>
                <a:ea typeface="Prompt" pitchFamily="34" charset="-122"/>
                <a:cs typeface="Prompt" pitchFamily="34" charset="-120"/>
              </a:rPr>
              <a:t>Continuous Improvement</a:t>
            </a:r>
            <a:endParaRPr lang="en-US" sz="2187" dirty="0"/>
          </a:p>
        </p:txBody>
      </p:sp>
      <p:sp>
        <p:nvSpPr>
          <p:cNvPr id="13" name="Text 7"/>
          <p:cNvSpPr/>
          <p:nvPr/>
        </p:nvSpPr>
        <p:spPr>
          <a:xfrm>
            <a:off x="7481768" y="4352449"/>
            <a:ext cx="2095500" cy="1421606"/>
          </a:xfrm>
          <a:prstGeom prst="rect">
            <a:avLst/>
          </a:prstGeom>
          <a:noFill/>
          <a:ln/>
        </p:spPr>
        <p:txBody>
          <a:bodyPr wrap="square" rtlCol="0" anchor="t"/>
          <a:lstStyle/>
          <a:p>
            <a:pPr marL="0" indent="0" algn="l">
              <a:lnSpc>
                <a:spcPts val="2799"/>
              </a:lnSpc>
              <a:buNone/>
            </a:pPr>
            <a:r>
              <a:rPr lang="en-US" sz="1750" dirty="0">
                <a:solidFill>
                  <a:srgbClr val="DAD8E9"/>
                </a:solidFill>
                <a:latin typeface="Mukta" pitchFamily="34" charset="0"/>
                <a:ea typeface="Mukta" pitchFamily="34" charset="-122"/>
                <a:cs typeface="Mukta" pitchFamily="34" charset="-120"/>
              </a:rPr>
              <a:t>Staying ahead through continuous innovation and adaptation based on predictive insights.</a:t>
            </a:r>
            <a:endParaRPr lang="en-US" sz="1750" dirty="0"/>
          </a:p>
        </p:txBody>
      </p:sp>
      <p:pic>
        <p:nvPicPr>
          <p:cNvPr id="14" name="Image 4" descr="preencoded.png"/>
          <p:cNvPicPr>
            <a:picLocks noChangeAspect="1"/>
          </p:cNvPicPr>
          <p:nvPr/>
        </p:nvPicPr>
        <p:blipFill>
          <a:blip r:embed="rId7"/>
          <a:stretch>
            <a:fillRect/>
          </a:stretch>
        </p:blipFill>
        <p:spPr>
          <a:xfrm>
            <a:off x="9910524" y="2883575"/>
            <a:ext cx="419100" cy="419100"/>
          </a:xfrm>
          <a:prstGeom prst="rect">
            <a:avLst/>
          </a:prstGeom>
        </p:spPr>
      </p:pic>
      <p:sp>
        <p:nvSpPr>
          <p:cNvPr id="15" name="Text 8"/>
          <p:cNvSpPr/>
          <p:nvPr/>
        </p:nvSpPr>
        <p:spPr>
          <a:xfrm>
            <a:off x="9910524" y="3524845"/>
            <a:ext cx="2095500" cy="694373"/>
          </a:xfrm>
          <a:prstGeom prst="rect">
            <a:avLst/>
          </a:prstGeom>
          <a:noFill/>
          <a:ln/>
        </p:spPr>
        <p:txBody>
          <a:bodyPr wrap="square" rtlCol="0" anchor="t"/>
          <a:lstStyle/>
          <a:p>
            <a:pPr marL="0" indent="0" algn="l">
              <a:lnSpc>
                <a:spcPts val="2734"/>
              </a:lnSpc>
              <a:buNone/>
            </a:pPr>
            <a:r>
              <a:rPr lang="en-US" sz="2187" dirty="0">
                <a:solidFill>
                  <a:srgbClr val="DAD8E9"/>
                </a:solidFill>
                <a:latin typeface="Prompt" pitchFamily="34" charset="0"/>
                <a:ea typeface="Prompt" pitchFamily="34" charset="-122"/>
                <a:cs typeface="Prompt" pitchFamily="34" charset="-120"/>
              </a:rPr>
              <a:t>Collaborative Efforts</a:t>
            </a:r>
            <a:endParaRPr lang="en-US" sz="2187" dirty="0"/>
          </a:p>
        </p:txBody>
      </p:sp>
      <p:sp>
        <p:nvSpPr>
          <p:cNvPr id="16" name="Text 9"/>
          <p:cNvSpPr/>
          <p:nvPr/>
        </p:nvSpPr>
        <p:spPr>
          <a:xfrm>
            <a:off x="9910524" y="4352449"/>
            <a:ext cx="2095500" cy="1777008"/>
          </a:xfrm>
          <a:prstGeom prst="rect">
            <a:avLst/>
          </a:prstGeom>
          <a:noFill/>
          <a:ln/>
        </p:spPr>
        <p:txBody>
          <a:bodyPr wrap="square" rtlCol="0" anchor="t"/>
          <a:lstStyle/>
          <a:p>
            <a:pPr marL="0" indent="0" algn="l">
              <a:lnSpc>
                <a:spcPts val="2799"/>
              </a:lnSpc>
              <a:buNone/>
            </a:pPr>
            <a:r>
              <a:rPr lang="en-US" sz="1750" dirty="0">
                <a:solidFill>
                  <a:srgbClr val="DAD8E9"/>
                </a:solidFill>
                <a:latin typeface="Mukta" pitchFamily="34" charset="0"/>
                <a:ea typeface="Mukta" pitchFamily="34" charset="-122"/>
                <a:cs typeface="Mukta" pitchFamily="34" charset="-120"/>
              </a:rPr>
              <a:t>Utilizing revenue projections to drive collaborative efforts and achieve shared business goals.</a:t>
            </a:r>
            <a:endParaRPr lang="en-US" sz="1750" dirty="0"/>
          </a:p>
        </p:txBody>
      </p:sp>
      <p:pic>
        <p:nvPicPr>
          <p:cNvPr id="17" name="Image 5" descr="preencoded.png">
            <a:hlinkClick r:id="rId8"/>
          </p:cNvPr>
          <p:cNvPicPr>
            <a:picLocks noChangeAspect="1"/>
          </p:cNvPicPr>
          <p:nvPr/>
        </p:nvPicPr>
        <p:blipFill>
          <a:blip r:embed="rId9"/>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9C6F01C-2BCA-9905-1890-C7D24483CB7E}"/>
              </a:ext>
            </a:extLst>
          </p:cNvPr>
          <p:cNvPicPr>
            <a:picLocks noChangeAspect="1"/>
          </p:cNvPicPr>
          <p:nvPr/>
        </p:nvPicPr>
        <p:blipFill>
          <a:blip r:embed="rId2"/>
          <a:stretch>
            <a:fillRect/>
          </a:stretch>
        </p:blipFill>
        <p:spPr>
          <a:xfrm>
            <a:off x="1828800" y="0"/>
            <a:ext cx="10972800" cy="8229600"/>
          </a:xfrm>
          <a:prstGeom prst="rect">
            <a:avLst/>
          </a:prstGeom>
        </p:spPr>
      </p:pic>
      <p:pic>
        <p:nvPicPr>
          <p:cNvPr id="7" name="Picture 6">
            <a:extLst>
              <a:ext uri="{FF2B5EF4-FFF2-40B4-BE49-F238E27FC236}">
                <a16:creationId xmlns:a16="http://schemas.microsoft.com/office/drawing/2014/main" id="{E055E0EB-3C28-1897-5DAF-45EB2FDBA271}"/>
              </a:ext>
            </a:extLst>
          </p:cNvPr>
          <p:cNvPicPr>
            <a:picLocks noChangeAspect="1"/>
          </p:cNvPicPr>
          <p:nvPr/>
        </p:nvPicPr>
        <p:blipFill>
          <a:blip r:embed="rId3"/>
          <a:stretch>
            <a:fillRect/>
          </a:stretch>
        </p:blipFill>
        <p:spPr>
          <a:xfrm>
            <a:off x="12801601" y="0"/>
            <a:ext cx="1828799" cy="8229600"/>
          </a:xfrm>
          <a:prstGeom prst="rect">
            <a:avLst/>
          </a:prstGeom>
        </p:spPr>
      </p:pic>
      <p:pic>
        <p:nvPicPr>
          <p:cNvPr id="9" name="Picture 8">
            <a:extLst>
              <a:ext uri="{FF2B5EF4-FFF2-40B4-BE49-F238E27FC236}">
                <a16:creationId xmlns:a16="http://schemas.microsoft.com/office/drawing/2014/main" id="{56593CA0-ACD2-4C2A-6A23-1ADE45AD5502}"/>
              </a:ext>
            </a:extLst>
          </p:cNvPr>
          <p:cNvPicPr>
            <a:picLocks noChangeAspect="1"/>
          </p:cNvPicPr>
          <p:nvPr/>
        </p:nvPicPr>
        <p:blipFill>
          <a:blip r:embed="rId4"/>
          <a:stretch>
            <a:fillRect/>
          </a:stretch>
        </p:blipFill>
        <p:spPr>
          <a:xfrm>
            <a:off x="0" y="0"/>
            <a:ext cx="1828800" cy="8229600"/>
          </a:xfrm>
          <a:prstGeom prst="rect">
            <a:avLst/>
          </a:prstGeom>
        </p:spPr>
      </p:pic>
    </p:spTree>
    <p:extLst>
      <p:ext uri="{BB962C8B-B14F-4D97-AF65-F5344CB8AC3E}">
        <p14:creationId xmlns:p14="http://schemas.microsoft.com/office/powerpoint/2010/main" val="1104442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366" y="-1"/>
            <a:ext cx="14791765" cy="8965827"/>
          </a:xfrm>
          <a:prstGeom prst="rect">
            <a:avLst/>
          </a:prstGeom>
        </p:spPr>
      </p:pic>
    </p:spTree>
    <p:extLst>
      <p:ext uri="{BB962C8B-B14F-4D97-AF65-F5344CB8AC3E}">
        <p14:creationId xmlns:p14="http://schemas.microsoft.com/office/powerpoint/2010/main" val="3018385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343671"/>
            <a:ext cx="7477601" cy="1666399"/>
          </a:xfrm>
          <a:prstGeom prst="rect">
            <a:avLst/>
          </a:prstGeom>
          <a:noFill/>
          <a:ln/>
        </p:spPr>
        <p:txBody>
          <a:bodyPr wrap="square" rtlCol="0" anchor="t"/>
          <a:lstStyle/>
          <a:p>
            <a:pPr marL="0" indent="0">
              <a:lnSpc>
                <a:spcPts val="6561"/>
              </a:lnSpc>
              <a:buNone/>
            </a:pPr>
            <a:r>
              <a:rPr lang="en-US" sz="5249" dirty="0">
                <a:solidFill>
                  <a:srgbClr val="C6BFEE"/>
                </a:solidFill>
                <a:latin typeface="Prompt" pitchFamily="34" charset="0"/>
                <a:ea typeface="Prompt" pitchFamily="34" charset="-122"/>
                <a:cs typeface="Prompt" pitchFamily="34" charset="-120"/>
              </a:rPr>
              <a:t>Introduction to Sales Data Prediction</a:t>
            </a:r>
            <a:endParaRPr lang="en-US" sz="5249" dirty="0"/>
          </a:p>
        </p:txBody>
      </p:sp>
      <p:sp>
        <p:nvSpPr>
          <p:cNvPr id="6" name="Text 2"/>
          <p:cNvSpPr/>
          <p:nvPr/>
        </p:nvSpPr>
        <p:spPr>
          <a:xfrm>
            <a:off x="833199" y="2151529"/>
            <a:ext cx="7477601" cy="5204012"/>
          </a:xfrm>
          <a:prstGeom prst="rect">
            <a:avLst/>
          </a:prstGeom>
          <a:noFill/>
          <a:ln/>
        </p:spPr>
        <p:txBody>
          <a:bodyPr wrap="square" rtlCol="0" anchor="t"/>
          <a:lstStyle/>
          <a:p>
            <a:pPr marL="342900" indent="-342900" algn="just">
              <a:buFont typeface="Arial" panose="020B0604020202020204" pitchFamily="34" charset="0"/>
              <a:buChar char="•"/>
            </a:pPr>
            <a:r>
              <a:rPr lang="en-US" sz="2000" dirty="0">
                <a:solidFill>
                  <a:schemeClr val="bg1"/>
                </a:solidFill>
              </a:rPr>
              <a:t>Welcome to our presentation on analyzing historical sales data to unlock valuable insights and drive informed decision-making. In today's competitive business landscape, understanding past performance is essential for shaping future strategies and achieving sustainable growth. </a:t>
            </a:r>
          </a:p>
          <a:p>
            <a:pPr marL="342900" indent="-342900" algn="just">
              <a:buFont typeface="Arial" panose="020B0604020202020204" pitchFamily="34" charset="0"/>
              <a:buChar char="•"/>
            </a:pPr>
            <a:endParaRPr lang="en-US" sz="2000" dirty="0">
              <a:solidFill>
                <a:schemeClr val="bg1"/>
              </a:solidFill>
            </a:endParaRPr>
          </a:p>
          <a:p>
            <a:pPr marL="342900" indent="-342900" algn="just">
              <a:buFont typeface="Arial" panose="020B0604020202020204" pitchFamily="34" charset="0"/>
              <a:buChar char="•"/>
            </a:pPr>
            <a:r>
              <a:rPr lang="en-US" sz="2000" dirty="0">
                <a:solidFill>
                  <a:schemeClr val="bg1"/>
                </a:solidFill>
              </a:rPr>
              <a:t>By delving into historical sales data, we can uncover patterns, trends, and opportunities that empower us to optimize our sales strategies, enhance customer experiences, and maximize revenue potential.</a:t>
            </a:r>
          </a:p>
          <a:p>
            <a:pPr marL="342900" indent="-342900" algn="just">
              <a:buFont typeface="Arial" panose="020B0604020202020204" pitchFamily="34" charset="0"/>
              <a:buChar char="•"/>
            </a:pPr>
            <a:endParaRPr lang="en-US" sz="2000" dirty="0">
              <a:solidFill>
                <a:schemeClr val="bg1"/>
              </a:solidFill>
            </a:endParaRPr>
          </a:p>
          <a:p>
            <a:pPr marL="342900" indent="-342900" algn="just">
              <a:buFont typeface="Arial" panose="020B0604020202020204" pitchFamily="34" charset="0"/>
              <a:buChar char="•"/>
            </a:pPr>
            <a:r>
              <a:rPr lang="en-US" sz="2000" dirty="0">
                <a:solidFill>
                  <a:schemeClr val="bg1"/>
                </a:solidFill>
              </a:rPr>
              <a:t>Throughout this presentation, we will explore the importance of historical sales data analysis, the methodologies involved, and the actionable insights it can provide for businesses across various industries. From data collection and cleaning to advanced analytics and forecasting, each step in the process plays a crucial role in extracting meaningful insights from the vast amount of sales data at our disposal.</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502455" y="910197"/>
            <a:ext cx="13824192" cy="1388745"/>
          </a:xfrm>
          <a:prstGeom prst="rect">
            <a:avLst/>
          </a:prstGeom>
          <a:noFill/>
          <a:ln/>
        </p:spPr>
        <p:txBody>
          <a:bodyPr wrap="square" rtlCol="0" anchor="t"/>
          <a:lstStyle/>
          <a:p>
            <a:pPr marL="0" indent="0">
              <a:lnSpc>
                <a:spcPts val="5468"/>
              </a:lnSpc>
              <a:buNone/>
            </a:pPr>
            <a:r>
              <a:rPr lang="en-US" sz="4374" dirty="0">
                <a:solidFill>
                  <a:srgbClr val="C6BFEE"/>
                </a:solidFill>
                <a:latin typeface="Prompt" pitchFamily="34" charset="0"/>
                <a:ea typeface="Prompt" pitchFamily="34" charset="-122"/>
                <a:cs typeface="Prompt" pitchFamily="34" charset="-120"/>
              </a:rPr>
              <a:t>Importance of Predicting Future Revenue Trends</a:t>
            </a:r>
            <a:endParaRPr lang="en-US" sz="4374" dirty="0"/>
          </a:p>
        </p:txBody>
      </p:sp>
      <p:sp>
        <p:nvSpPr>
          <p:cNvPr id="5" name="Text 2"/>
          <p:cNvSpPr/>
          <p:nvPr/>
        </p:nvSpPr>
        <p:spPr>
          <a:xfrm>
            <a:off x="796640" y="2733893"/>
            <a:ext cx="2765465" cy="694373"/>
          </a:xfrm>
          <a:prstGeom prst="rect">
            <a:avLst/>
          </a:prstGeom>
          <a:noFill/>
          <a:ln/>
        </p:spPr>
        <p:txBody>
          <a:bodyPr wrap="square" rtlCol="0" anchor="t"/>
          <a:lstStyle/>
          <a:p>
            <a:pPr marL="0" indent="0">
              <a:lnSpc>
                <a:spcPts val="2734"/>
              </a:lnSpc>
              <a:buNone/>
            </a:pPr>
            <a:r>
              <a:rPr lang="en-US" sz="2187" dirty="0">
                <a:solidFill>
                  <a:srgbClr val="C6BFEE"/>
                </a:solidFill>
                <a:latin typeface="Prompt" pitchFamily="34" charset="0"/>
                <a:ea typeface="Prompt" pitchFamily="34" charset="-122"/>
                <a:cs typeface="Prompt" pitchFamily="34" charset="-120"/>
              </a:rPr>
              <a:t>Strategic Decision Making</a:t>
            </a:r>
            <a:endParaRPr lang="en-US" sz="2187" dirty="0"/>
          </a:p>
        </p:txBody>
      </p:sp>
      <p:sp>
        <p:nvSpPr>
          <p:cNvPr id="6" name="Text 3"/>
          <p:cNvSpPr/>
          <p:nvPr/>
        </p:nvSpPr>
        <p:spPr>
          <a:xfrm>
            <a:off x="479048" y="3854112"/>
            <a:ext cx="2765465" cy="2132409"/>
          </a:xfrm>
          <a:prstGeom prst="rect">
            <a:avLst/>
          </a:prstGeom>
          <a:noFill/>
          <a:ln/>
        </p:spPr>
        <p:txBody>
          <a:bodyPr wrap="square" rtlCol="0" anchor="t"/>
          <a:lstStyle/>
          <a:p>
            <a:pPr marL="0" indent="0" algn="ctr">
              <a:lnSpc>
                <a:spcPts val="2799"/>
              </a:lnSpc>
              <a:buNone/>
            </a:pPr>
            <a:r>
              <a:rPr lang="en-US" sz="1750" b="1" dirty="0">
                <a:solidFill>
                  <a:schemeClr val="bg1"/>
                </a:solidFill>
                <a:latin typeface="Mukta" pitchFamily="34" charset="0"/>
                <a:ea typeface="Mukta" pitchFamily="34" charset="-122"/>
                <a:cs typeface="Mukta" pitchFamily="34" charset="-120"/>
              </a:rPr>
              <a:t>Predicting future revenue trends allows businesses to make informed decisions regarding investments, expansions, and resource allocation.</a:t>
            </a:r>
            <a:endParaRPr lang="en-US" sz="1750" b="1" dirty="0">
              <a:solidFill>
                <a:schemeClr val="bg1"/>
              </a:solidFill>
            </a:endParaRPr>
          </a:p>
        </p:txBody>
      </p:sp>
      <p:sp>
        <p:nvSpPr>
          <p:cNvPr id="7" name="Text 4"/>
          <p:cNvSpPr/>
          <p:nvPr/>
        </p:nvSpPr>
        <p:spPr>
          <a:xfrm>
            <a:off x="4358744" y="2686289"/>
            <a:ext cx="2765465" cy="347186"/>
          </a:xfrm>
          <a:prstGeom prst="rect">
            <a:avLst/>
          </a:prstGeom>
          <a:noFill/>
          <a:ln/>
        </p:spPr>
        <p:txBody>
          <a:bodyPr wrap="none" rtlCol="0" anchor="t"/>
          <a:lstStyle/>
          <a:p>
            <a:pPr marL="0" indent="0">
              <a:lnSpc>
                <a:spcPts val="2734"/>
              </a:lnSpc>
              <a:buNone/>
            </a:pPr>
            <a:r>
              <a:rPr lang="en-US" sz="2187" dirty="0">
                <a:solidFill>
                  <a:srgbClr val="C6BFEE"/>
                </a:solidFill>
                <a:latin typeface="Prompt" pitchFamily="34" charset="0"/>
                <a:ea typeface="Prompt" pitchFamily="34" charset="-122"/>
                <a:cs typeface="Prompt" pitchFamily="34" charset="-120"/>
              </a:rPr>
              <a:t>Risk Mitigation</a:t>
            </a:r>
            <a:endParaRPr lang="en-US" sz="2187" dirty="0"/>
          </a:p>
        </p:txBody>
      </p:sp>
      <p:sp>
        <p:nvSpPr>
          <p:cNvPr id="8" name="Text 5"/>
          <p:cNvSpPr/>
          <p:nvPr/>
        </p:nvSpPr>
        <p:spPr>
          <a:xfrm>
            <a:off x="3893225" y="3847680"/>
            <a:ext cx="2765465" cy="1777008"/>
          </a:xfrm>
          <a:prstGeom prst="rect">
            <a:avLst/>
          </a:prstGeom>
          <a:noFill/>
          <a:ln/>
        </p:spPr>
        <p:txBody>
          <a:bodyPr wrap="square" rtlCol="0" anchor="t"/>
          <a:lstStyle/>
          <a:p>
            <a:pPr marL="0" indent="0" algn="ctr">
              <a:lnSpc>
                <a:spcPts val="2799"/>
              </a:lnSpc>
              <a:buNone/>
            </a:pPr>
            <a:r>
              <a:rPr lang="en-US" b="1" dirty="0">
                <a:solidFill>
                  <a:schemeClr val="bg1"/>
                </a:solidFill>
              </a:rPr>
              <a:t>Anticipating revenue trends helps in identifying potential financial risks and taking proactive measures to mitigate them.</a:t>
            </a:r>
          </a:p>
        </p:txBody>
      </p:sp>
      <p:sp>
        <p:nvSpPr>
          <p:cNvPr id="9" name="Text 6"/>
          <p:cNvSpPr/>
          <p:nvPr/>
        </p:nvSpPr>
        <p:spPr>
          <a:xfrm>
            <a:off x="7427962" y="2640478"/>
            <a:ext cx="2765465" cy="694373"/>
          </a:xfrm>
          <a:prstGeom prst="rect">
            <a:avLst/>
          </a:prstGeom>
          <a:noFill/>
          <a:ln/>
        </p:spPr>
        <p:txBody>
          <a:bodyPr wrap="square" rtlCol="0" anchor="t"/>
          <a:lstStyle/>
          <a:p>
            <a:pPr marL="0" indent="0">
              <a:lnSpc>
                <a:spcPts val="2734"/>
              </a:lnSpc>
              <a:buNone/>
            </a:pPr>
            <a:r>
              <a:rPr lang="en-US" sz="2187" dirty="0">
                <a:solidFill>
                  <a:srgbClr val="C6BFEE"/>
                </a:solidFill>
                <a:latin typeface="Prompt" pitchFamily="34" charset="0"/>
                <a:ea typeface="Prompt" pitchFamily="34" charset="-122"/>
                <a:cs typeface="Prompt" pitchFamily="34" charset="-120"/>
              </a:rPr>
              <a:t>Competitive Advantage</a:t>
            </a:r>
            <a:endParaRPr lang="en-US" sz="2187" dirty="0"/>
          </a:p>
        </p:txBody>
      </p:sp>
      <p:sp>
        <p:nvSpPr>
          <p:cNvPr id="10" name="Text 7"/>
          <p:cNvSpPr/>
          <p:nvPr/>
        </p:nvSpPr>
        <p:spPr>
          <a:xfrm>
            <a:off x="7124209" y="3854111"/>
            <a:ext cx="2881979" cy="2909759"/>
          </a:xfrm>
          <a:prstGeom prst="rect">
            <a:avLst/>
          </a:prstGeom>
          <a:noFill/>
          <a:ln/>
        </p:spPr>
        <p:txBody>
          <a:bodyPr wrap="square" rtlCol="0" anchor="t"/>
          <a:lstStyle/>
          <a:p>
            <a:pPr marL="0" indent="0" algn="ctr">
              <a:lnSpc>
                <a:spcPts val="2799"/>
              </a:lnSpc>
              <a:buNone/>
            </a:pPr>
            <a:r>
              <a:rPr lang="en-US" sz="1750" b="1" dirty="0">
                <a:solidFill>
                  <a:schemeClr val="bg1"/>
                </a:solidFill>
                <a:latin typeface="Mukta" pitchFamily="34" charset="0"/>
                <a:ea typeface="Mukta" pitchFamily="34" charset="-122"/>
                <a:cs typeface="Mukta" pitchFamily="34" charset="-120"/>
              </a:rPr>
              <a:t>Accurate revenue prediction gives companies an edge in the market by enabling them to plan and execute strategies more effectively than their competitors.</a:t>
            </a:r>
            <a:endParaRPr lang="en-US" sz="1750" b="1" dirty="0">
              <a:solidFill>
                <a:schemeClr val="bg1"/>
              </a:solidFill>
            </a:endParaRPr>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09940" y="2640478"/>
            <a:ext cx="4016707" cy="300865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Text 1"/>
          <p:cNvSpPr/>
          <p:nvPr/>
        </p:nvSpPr>
        <p:spPr>
          <a:xfrm>
            <a:off x="722113" y="707708"/>
            <a:ext cx="9306401" cy="1388745"/>
          </a:xfrm>
          <a:prstGeom prst="rect">
            <a:avLst/>
          </a:prstGeom>
          <a:noFill/>
          <a:ln/>
        </p:spPr>
        <p:txBody>
          <a:bodyPr wrap="square" rtlCol="0" anchor="t"/>
          <a:lstStyle/>
          <a:p>
            <a:pPr marL="0" indent="0">
              <a:lnSpc>
                <a:spcPts val="5468"/>
              </a:lnSpc>
              <a:buNone/>
            </a:pPr>
            <a:r>
              <a:rPr lang="en-US" sz="4374" dirty="0">
                <a:solidFill>
                  <a:srgbClr val="C6BFEE"/>
                </a:solidFill>
                <a:latin typeface="Prompt" pitchFamily="34" charset="0"/>
                <a:ea typeface="Prompt" pitchFamily="34" charset="-122"/>
                <a:cs typeface="Prompt" pitchFamily="34" charset="-120"/>
              </a:rPr>
              <a:t>Methodology for Sales </a:t>
            </a:r>
          </a:p>
          <a:p>
            <a:pPr marL="0" indent="0">
              <a:lnSpc>
                <a:spcPts val="5468"/>
              </a:lnSpc>
              <a:buNone/>
            </a:pPr>
            <a:r>
              <a:rPr lang="en-US" sz="4374" dirty="0">
                <a:solidFill>
                  <a:srgbClr val="C6BFEE"/>
                </a:solidFill>
                <a:latin typeface="Prompt" pitchFamily="34" charset="0"/>
                <a:ea typeface="Prompt" pitchFamily="34" charset="-122"/>
                <a:cs typeface="Prompt" pitchFamily="34" charset="-120"/>
              </a:rPr>
              <a:t>Data Prediction</a:t>
            </a:r>
            <a:endParaRPr lang="en-US" sz="4374" dirty="0"/>
          </a:p>
        </p:txBody>
      </p:sp>
      <p:sp>
        <p:nvSpPr>
          <p:cNvPr id="6" name="Shape 2"/>
          <p:cNvSpPr/>
          <p:nvPr/>
        </p:nvSpPr>
        <p:spPr>
          <a:xfrm>
            <a:off x="833199" y="3597116"/>
            <a:ext cx="499943" cy="499943"/>
          </a:xfrm>
          <a:prstGeom prst="roundRect">
            <a:avLst>
              <a:gd name="adj" fmla="val 20000"/>
            </a:avLst>
          </a:prstGeom>
          <a:solidFill>
            <a:srgbClr val="542C49"/>
          </a:solidFill>
          <a:ln w="7620">
            <a:solidFill>
              <a:srgbClr val="6D4562"/>
            </a:solidFill>
            <a:prstDash val="solid"/>
          </a:ln>
        </p:spPr>
      </p:sp>
      <p:sp>
        <p:nvSpPr>
          <p:cNvPr id="7" name="Text 3"/>
          <p:cNvSpPr/>
          <p:nvPr/>
        </p:nvSpPr>
        <p:spPr>
          <a:xfrm>
            <a:off x="1020842" y="3638788"/>
            <a:ext cx="124658" cy="416481"/>
          </a:xfrm>
          <a:prstGeom prst="rect">
            <a:avLst/>
          </a:prstGeom>
          <a:noFill/>
          <a:ln/>
        </p:spPr>
        <p:txBody>
          <a:bodyPr wrap="none" rtlCol="0" anchor="t"/>
          <a:lstStyle/>
          <a:p>
            <a:pPr marL="0" indent="0" algn="ctr">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8" name="Text 4"/>
          <p:cNvSpPr/>
          <p:nvPr/>
        </p:nvSpPr>
        <p:spPr>
          <a:xfrm>
            <a:off x="1555313" y="3673435"/>
            <a:ext cx="2777490" cy="347186"/>
          </a:xfrm>
          <a:prstGeom prst="rect">
            <a:avLst/>
          </a:prstGeom>
          <a:noFill/>
          <a:ln/>
        </p:spPr>
        <p:txBody>
          <a:bodyPr wrap="none" rtlCol="0" anchor="t"/>
          <a:lstStyle/>
          <a:p>
            <a:pPr marL="0" indent="0">
              <a:lnSpc>
                <a:spcPts val="2734"/>
              </a:lnSpc>
              <a:buNone/>
            </a:pPr>
            <a:r>
              <a:rPr lang="en-US" sz="2187" dirty="0">
                <a:solidFill>
                  <a:srgbClr val="DAD8E9"/>
                </a:solidFill>
                <a:latin typeface="Prompt" pitchFamily="34" charset="0"/>
                <a:ea typeface="Prompt" pitchFamily="34" charset="-122"/>
                <a:cs typeface="Prompt" pitchFamily="34" charset="-120"/>
              </a:rPr>
              <a:t>Data Collection</a:t>
            </a:r>
            <a:endParaRPr lang="en-US" sz="2187" dirty="0"/>
          </a:p>
        </p:txBody>
      </p:sp>
      <p:sp>
        <p:nvSpPr>
          <p:cNvPr id="9" name="Text 5"/>
          <p:cNvSpPr/>
          <p:nvPr/>
        </p:nvSpPr>
        <p:spPr>
          <a:xfrm>
            <a:off x="1555313" y="4153853"/>
            <a:ext cx="3820001" cy="1066205"/>
          </a:xfrm>
          <a:prstGeom prst="rect">
            <a:avLst/>
          </a:prstGeom>
          <a:noFill/>
          <a:ln/>
        </p:spPr>
        <p:txBody>
          <a:bodyPr wrap="square" rtlCol="0" anchor="t"/>
          <a:lstStyle/>
          <a:p>
            <a:pPr marL="0" indent="0">
              <a:lnSpc>
                <a:spcPts val="2799"/>
              </a:lnSpc>
              <a:buNone/>
            </a:pPr>
            <a:r>
              <a:rPr lang="en-US" sz="1750" dirty="0">
                <a:solidFill>
                  <a:srgbClr val="DAD8E9"/>
                </a:solidFill>
                <a:latin typeface="Mukta" pitchFamily="34" charset="0"/>
                <a:ea typeface="Mukta" pitchFamily="34" charset="-122"/>
                <a:cs typeface="Mukta" pitchFamily="34" charset="-120"/>
              </a:rPr>
              <a:t>Collecting comprehensive sales data from various sources, including CRM systems and market databases.</a:t>
            </a:r>
            <a:endParaRPr lang="en-US" sz="1750" dirty="0"/>
          </a:p>
        </p:txBody>
      </p:sp>
      <p:sp>
        <p:nvSpPr>
          <p:cNvPr id="10" name="Shape 6"/>
          <p:cNvSpPr/>
          <p:nvPr/>
        </p:nvSpPr>
        <p:spPr>
          <a:xfrm>
            <a:off x="5597485" y="3597116"/>
            <a:ext cx="499943" cy="499943"/>
          </a:xfrm>
          <a:prstGeom prst="roundRect">
            <a:avLst>
              <a:gd name="adj" fmla="val 20000"/>
            </a:avLst>
          </a:prstGeom>
          <a:solidFill>
            <a:srgbClr val="542C49"/>
          </a:solidFill>
          <a:ln w="7620">
            <a:solidFill>
              <a:srgbClr val="6D4562"/>
            </a:solidFill>
            <a:prstDash val="solid"/>
          </a:ln>
        </p:spPr>
      </p:sp>
      <p:sp>
        <p:nvSpPr>
          <p:cNvPr id="11" name="Text 7"/>
          <p:cNvSpPr/>
          <p:nvPr/>
        </p:nvSpPr>
        <p:spPr>
          <a:xfrm>
            <a:off x="5749885" y="3638788"/>
            <a:ext cx="195024" cy="416481"/>
          </a:xfrm>
          <a:prstGeom prst="rect">
            <a:avLst/>
          </a:prstGeom>
          <a:noFill/>
          <a:ln/>
        </p:spPr>
        <p:txBody>
          <a:bodyPr wrap="none" rtlCol="0" anchor="t"/>
          <a:lstStyle/>
          <a:p>
            <a:pPr marL="0" indent="0" algn="ctr">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2" name="Text 8"/>
          <p:cNvSpPr/>
          <p:nvPr/>
        </p:nvSpPr>
        <p:spPr>
          <a:xfrm>
            <a:off x="6319599" y="3673435"/>
            <a:ext cx="2777490" cy="347186"/>
          </a:xfrm>
          <a:prstGeom prst="rect">
            <a:avLst/>
          </a:prstGeom>
          <a:noFill/>
          <a:ln/>
        </p:spPr>
        <p:txBody>
          <a:bodyPr wrap="none" rtlCol="0" anchor="t"/>
          <a:lstStyle/>
          <a:p>
            <a:pPr marL="0" indent="0">
              <a:lnSpc>
                <a:spcPts val="2734"/>
              </a:lnSpc>
              <a:buNone/>
            </a:pPr>
            <a:r>
              <a:rPr lang="en-US" sz="2187" dirty="0">
                <a:solidFill>
                  <a:srgbClr val="DAD8E9"/>
                </a:solidFill>
                <a:latin typeface="Prompt" pitchFamily="34" charset="0"/>
                <a:ea typeface="Prompt" pitchFamily="34" charset="-122"/>
                <a:cs typeface="Prompt" pitchFamily="34" charset="-120"/>
              </a:rPr>
              <a:t>Analysis Techniques</a:t>
            </a:r>
            <a:endParaRPr lang="en-US" sz="2187" dirty="0"/>
          </a:p>
        </p:txBody>
      </p:sp>
      <p:sp>
        <p:nvSpPr>
          <p:cNvPr id="13" name="Text 9"/>
          <p:cNvSpPr/>
          <p:nvPr/>
        </p:nvSpPr>
        <p:spPr>
          <a:xfrm>
            <a:off x="6319599" y="4153853"/>
            <a:ext cx="3820001" cy="1066205"/>
          </a:xfrm>
          <a:prstGeom prst="rect">
            <a:avLst/>
          </a:prstGeom>
          <a:noFill/>
          <a:ln/>
        </p:spPr>
        <p:txBody>
          <a:bodyPr wrap="square" rtlCol="0" anchor="t"/>
          <a:lstStyle/>
          <a:p>
            <a:pPr marL="0" indent="0">
              <a:lnSpc>
                <a:spcPts val="2799"/>
              </a:lnSpc>
              <a:buNone/>
            </a:pPr>
            <a:r>
              <a:rPr lang="en-US" sz="1750" dirty="0">
                <a:solidFill>
                  <a:srgbClr val="DAD8E9"/>
                </a:solidFill>
                <a:latin typeface="Mukta" pitchFamily="34" charset="0"/>
                <a:ea typeface="Mukta" pitchFamily="34" charset="-122"/>
                <a:cs typeface="Mukta" pitchFamily="34" charset="-120"/>
              </a:rPr>
              <a:t>Utilizing statistical and machine learning techniques to identify patterns and predict future revenue trends.</a:t>
            </a:r>
            <a:endParaRPr lang="en-US" sz="1750" dirty="0"/>
          </a:p>
        </p:txBody>
      </p:sp>
      <p:sp>
        <p:nvSpPr>
          <p:cNvPr id="14" name="Shape 10"/>
          <p:cNvSpPr/>
          <p:nvPr/>
        </p:nvSpPr>
        <p:spPr>
          <a:xfrm>
            <a:off x="833199" y="5615821"/>
            <a:ext cx="499943" cy="499943"/>
          </a:xfrm>
          <a:prstGeom prst="roundRect">
            <a:avLst>
              <a:gd name="adj" fmla="val 20000"/>
            </a:avLst>
          </a:prstGeom>
          <a:solidFill>
            <a:srgbClr val="542C49"/>
          </a:solidFill>
          <a:ln w="7620">
            <a:solidFill>
              <a:srgbClr val="6D4562"/>
            </a:solidFill>
            <a:prstDash val="solid"/>
          </a:ln>
        </p:spPr>
      </p:sp>
      <p:sp>
        <p:nvSpPr>
          <p:cNvPr id="15" name="Text 11"/>
          <p:cNvSpPr/>
          <p:nvPr/>
        </p:nvSpPr>
        <p:spPr>
          <a:xfrm>
            <a:off x="986433" y="5657493"/>
            <a:ext cx="193358" cy="416481"/>
          </a:xfrm>
          <a:prstGeom prst="rect">
            <a:avLst/>
          </a:prstGeom>
          <a:noFill/>
          <a:ln/>
        </p:spPr>
        <p:txBody>
          <a:bodyPr wrap="none" rtlCol="0" anchor="t"/>
          <a:lstStyle/>
          <a:p>
            <a:pPr marL="0" indent="0" algn="ctr">
              <a:lnSpc>
                <a:spcPts val="3281"/>
              </a:lnSpc>
              <a:buNone/>
            </a:pPr>
            <a:r>
              <a:rPr lang="en-US" sz="2624" dirty="0">
                <a:solidFill>
                  <a:srgbClr val="DAD8E9"/>
                </a:solidFill>
                <a:latin typeface="Prompt" pitchFamily="34" charset="0"/>
                <a:ea typeface="Prompt" pitchFamily="34" charset="-122"/>
                <a:cs typeface="Prompt" pitchFamily="34" charset="-120"/>
              </a:rPr>
              <a:t>3</a:t>
            </a:r>
            <a:endParaRPr lang="en-US" sz="2624" dirty="0"/>
          </a:p>
        </p:txBody>
      </p:sp>
      <p:sp>
        <p:nvSpPr>
          <p:cNvPr id="16" name="Text 12"/>
          <p:cNvSpPr/>
          <p:nvPr/>
        </p:nvSpPr>
        <p:spPr>
          <a:xfrm>
            <a:off x="1555313" y="5692140"/>
            <a:ext cx="3030022" cy="347186"/>
          </a:xfrm>
          <a:prstGeom prst="rect">
            <a:avLst/>
          </a:prstGeom>
          <a:noFill/>
          <a:ln/>
        </p:spPr>
        <p:txBody>
          <a:bodyPr wrap="none" rtlCol="0" anchor="t"/>
          <a:lstStyle/>
          <a:p>
            <a:pPr marL="0" indent="0">
              <a:lnSpc>
                <a:spcPts val="2734"/>
              </a:lnSpc>
              <a:buNone/>
            </a:pPr>
            <a:r>
              <a:rPr lang="en-US" sz="2187" dirty="0">
                <a:solidFill>
                  <a:srgbClr val="DAD8E9"/>
                </a:solidFill>
                <a:latin typeface="Prompt" pitchFamily="34" charset="0"/>
                <a:ea typeface="Prompt" pitchFamily="34" charset="-122"/>
                <a:cs typeface="Prompt" pitchFamily="34" charset="-120"/>
              </a:rPr>
              <a:t>Validation and Testing</a:t>
            </a:r>
            <a:endParaRPr lang="en-US" sz="2187" dirty="0"/>
          </a:p>
        </p:txBody>
      </p:sp>
      <p:sp>
        <p:nvSpPr>
          <p:cNvPr id="17" name="Text 13"/>
          <p:cNvSpPr/>
          <p:nvPr/>
        </p:nvSpPr>
        <p:spPr>
          <a:xfrm>
            <a:off x="1555313" y="6172557"/>
            <a:ext cx="8584287" cy="355402"/>
          </a:xfrm>
          <a:prstGeom prst="rect">
            <a:avLst/>
          </a:prstGeom>
          <a:noFill/>
          <a:ln/>
        </p:spPr>
        <p:txBody>
          <a:bodyPr wrap="none" rtlCol="0" anchor="t"/>
          <a:lstStyle/>
          <a:p>
            <a:pPr marL="0" indent="0">
              <a:lnSpc>
                <a:spcPts val="2799"/>
              </a:lnSpc>
              <a:buNone/>
            </a:pPr>
            <a:r>
              <a:rPr lang="en-US" sz="1750" dirty="0">
                <a:solidFill>
                  <a:srgbClr val="DAD8E9"/>
                </a:solidFill>
                <a:latin typeface="Mukta" pitchFamily="34" charset="0"/>
                <a:ea typeface="Mukta" pitchFamily="34" charset="-122"/>
                <a:cs typeface="Mukta" pitchFamily="34" charset="-120"/>
              </a:rPr>
              <a:t>Thoroughly testing predictive models and validating the accuracy of sales data predictions.</a:t>
            </a:r>
            <a:endParaRPr lang="en-US" sz="1750" dirty="0"/>
          </a:p>
        </p:txBody>
      </p:sp>
      <p:pic>
        <p:nvPicPr>
          <p:cNvPr id="1026" name="Picture 2" descr="Building a Sales Prediction App with Streamlit and Machine Learning | by  Alidu Abubakari | Mediu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68988" y="356416"/>
            <a:ext cx="7081917" cy="28407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933688"/>
            <a:ext cx="9306401" cy="1388745"/>
          </a:xfrm>
          <a:prstGeom prst="rect">
            <a:avLst/>
          </a:prstGeom>
          <a:noFill/>
          <a:ln/>
        </p:spPr>
        <p:txBody>
          <a:bodyPr wrap="square" rtlCol="0" anchor="t"/>
          <a:lstStyle/>
          <a:p>
            <a:pPr marL="0" indent="0">
              <a:lnSpc>
                <a:spcPts val="5468"/>
              </a:lnSpc>
              <a:buNone/>
            </a:pPr>
            <a:r>
              <a:rPr lang="en-US" sz="4374" dirty="0">
                <a:solidFill>
                  <a:srgbClr val="C6BFEE"/>
                </a:solidFill>
                <a:latin typeface="Prompt" pitchFamily="34" charset="0"/>
                <a:ea typeface="Prompt" pitchFamily="34" charset="-122"/>
                <a:cs typeface="Prompt" pitchFamily="34" charset="-120"/>
              </a:rPr>
              <a:t>Key Factors Influencing Revenue Trends</a:t>
            </a:r>
            <a:endParaRPr lang="en-US" sz="4374" dirty="0"/>
          </a:p>
        </p:txBody>
      </p:sp>
      <p:sp>
        <p:nvSpPr>
          <p:cNvPr id="6" name="Shape 2"/>
          <p:cNvSpPr/>
          <p:nvPr/>
        </p:nvSpPr>
        <p:spPr>
          <a:xfrm>
            <a:off x="1144310" y="2655689"/>
            <a:ext cx="44410" cy="4640223"/>
          </a:xfrm>
          <a:prstGeom prst="roundRect">
            <a:avLst>
              <a:gd name="adj" fmla="val 225151"/>
            </a:avLst>
          </a:prstGeom>
          <a:solidFill>
            <a:srgbClr val="6D4562"/>
          </a:solidFill>
          <a:ln/>
        </p:spPr>
      </p:sp>
      <p:sp>
        <p:nvSpPr>
          <p:cNvPr id="7" name="Shape 3"/>
          <p:cNvSpPr/>
          <p:nvPr/>
        </p:nvSpPr>
        <p:spPr>
          <a:xfrm>
            <a:off x="1416427" y="3056989"/>
            <a:ext cx="777597" cy="44410"/>
          </a:xfrm>
          <a:prstGeom prst="roundRect">
            <a:avLst>
              <a:gd name="adj" fmla="val 225151"/>
            </a:avLst>
          </a:prstGeom>
          <a:solidFill>
            <a:srgbClr val="6D4562"/>
          </a:solidFill>
          <a:ln/>
        </p:spPr>
      </p:sp>
      <p:sp>
        <p:nvSpPr>
          <p:cNvPr id="8" name="Shape 4"/>
          <p:cNvSpPr/>
          <p:nvPr/>
        </p:nvSpPr>
        <p:spPr>
          <a:xfrm>
            <a:off x="916484" y="2829282"/>
            <a:ext cx="499943" cy="499943"/>
          </a:xfrm>
          <a:prstGeom prst="roundRect">
            <a:avLst>
              <a:gd name="adj" fmla="val 20000"/>
            </a:avLst>
          </a:prstGeom>
          <a:solidFill>
            <a:srgbClr val="542C49"/>
          </a:solidFill>
          <a:ln w="7620">
            <a:solidFill>
              <a:srgbClr val="6D4562"/>
            </a:solidFill>
            <a:prstDash val="solid"/>
          </a:ln>
        </p:spPr>
      </p:sp>
      <p:sp>
        <p:nvSpPr>
          <p:cNvPr id="9" name="Text 5"/>
          <p:cNvSpPr/>
          <p:nvPr/>
        </p:nvSpPr>
        <p:spPr>
          <a:xfrm>
            <a:off x="1104126" y="2870954"/>
            <a:ext cx="124658" cy="416481"/>
          </a:xfrm>
          <a:prstGeom prst="rect">
            <a:avLst/>
          </a:prstGeom>
          <a:noFill/>
          <a:ln/>
        </p:spPr>
        <p:txBody>
          <a:bodyPr wrap="none" rtlCol="0" anchor="t"/>
          <a:lstStyle/>
          <a:p>
            <a:pPr marL="0" indent="0" algn="ctr">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10" name="Text 6"/>
          <p:cNvSpPr/>
          <p:nvPr/>
        </p:nvSpPr>
        <p:spPr>
          <a:xfrm>
            <a:off x="2388513" y="2877860"/>
            <a:ext cx="2777490" cy="347186"/>
          </a:xfrm>
          <a:prstGeom prst="rect">
            <a:avLst/>
          </a:prstGeom>
          <a:noFill/>
          <a:ln/>
        </p:spPr>
        <p:txBody>
          <a:bodyPr wrap="none" rtlCol="0" anchor="t"/>
          <a:lstStyle/>
          <a:p>
            <a:pPr marL="0" indent="0" algn="l">
              <a:lnSpc>
                <a:spcPts val="2734"/>
              </a:lnSpc>
              <a:buNone/>
            </a:pPr>
            <a:r>
              <a:rPr lang="en-US" sz="2187" dirty="0">
                <a:solidFill>
                  <a:srgbClr val="DAD8E9"/>
                </a:solidFill>
                <a:latin typeface="Prompt" pitchFamily="34" charset="0"/>
                <a:ea typeface="Prompt" pitchFamily="34" charset="-122"/>
                <a:cs typeface="Prompt" pitchFamily="34" charset="-120"/>
              </a:rPr>
              <a:t>Market Demand</a:t>
            </a:r>
            <a:endParaRPr lang="en-US" sz="2187" dirty="0"/>
          </a:p>
        </p:txBody>
      </p:sp>
      <p:sp>
        <p:nvSpPr>
          <p:cNvPr id="11" name="Text 7"/>
          <p:cNvSpPr/>
          <p:nvPr/>
        </p:nvSpPr>
        <p:spPr>
          <a:xfrm>
            <a:off x="2388513" y="3358277"/>
            <a:ext cx="7751088" cy="355402"/>
          </a:xfrm>
          <a:prstGeom prst="rect">
            <a:avLst/>
          </a:prstGeom>
          <a:noFill/>
          <a:ln/>
        </p:spPr>
        <p:txBody>
          <a:bodyPr wrap="none" rtlCol="0" anchor="t"/>
          <a:lstStyle/>
          <a:p>
            <a:pPr marL="0" indent="0" algn="l">
              <a:lnSpc>
                <a:spcPts val="2799"/>
              </a:lnSpc>
              <a:buNone/>
            </a:pPr>
            <a:r>
              <a:rPr lang="en-US" sz="1750" dirty="0">
                <a:solidFill>
                  <a:srgbClr val="DAD8E9"/>
                </a:solidFill>
                <a:latin typeface="Mukta" pitchFamily="34" charset="0"/>
                <a:ea typeface="Mukta" pitchFamily="34" charset="-122"/>
                <a:cs typeface="Mukta" pitchFamily="34" charset="-120"/>
              </a:rPr>
              <a:t>Understanding customer needs and market trends that drive purchasing behavior.</a:t>
            </a:r>
            <a:endParaRPr lang="en-US" sz="1750" dirty="0"/>
          </a:p>
        </p:txBody>
      </p:sp>
      <p:sp>
        <p:nvSpPr>
          <p:cNvPr id="12" name="Shape 8"/>
          <p:cNvSpPr/>
          <p:nvPr/>
        </p:nvSpPr>
        <p:spPr>
          <a:xfrm>
            <a:off x="1416427" y="4559320"/>
            <a:ext cx="777597" cy="44410"/>
          </a:xfrm>
          <a:prstGeom prst="roundRect">
            <a:avLst>
              <a:gd name="adj" fmla="val 225151"/>
            </a:avLst>
          </a:prstGeom>
          <a:solidFill>
            <a:srgbClr val="6D4562"/>
          </a:solidFill>
          <a:ln/>
        </p:spPr>
      </p:sp>
      <p:sp>
        <p:nvSpPr>
          <p:cNvPr id="13" name="Shape 9"/>
          <p:cNvSpPr/>
          <p:nvPr/>
        </p:nvSpPr>
        <p:spPr>
          <a:xfrm>
            <a:off x="916484" y="4331613"/>
            <a:ext cx="499943" cy="499943"/>
          </a:xfrm>
          <a:prstGeom prst="roundRect">
            <a:avLst>
              <a:gd name="adj" fmla="val 20000"/>
            </a:avLst>
          </a:prstGeom>
          <a:solidFill>
            <a:srgbClr val="542C49"/>
          </a:solidFill>
          <a:ln w="7620">
            <a:solidFill>
              <a:srgbClr val="6D4562"/>
            </a:solidFill>
            <a:prstDash val="solid"/>
          </a:ln>
        </p:spPr>
      </p:sp>
      <p:sp>
        <p:nvSpPr>
          <p:cNvPr id="14" name="Text 10"/>
          <p:cNvSpPr/>
          <p:nvPr/>
        </p:nvSpPr>
        <p:spPr>
          <a:xfrm>
            <a:off x="1068884" y="4373285"/>
            <a:ext cx="195024" cy="416481"/>
          </a:xfrm>
          <a:prstGeom prst="rect">
            <a:avLst/>
          </a:prstGeom>
          <a:noFill/>
          <a:ln/>
        </p:spPr>
        <p:txBody>
          <a:bodyPr wrap="none" rtlCol="0" anchor="t"/>
          <a:lstStyle/>
          <a:p>
            <a:pPr marL="0" indent="0" algn="ctr">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5" name="Text 11"/>
          <p:cNvSpPr/>
          <p:nvPr/>
        </p:nvSpPr>
        <p:spPr>
          <a:xfrm>
            <a:off x="2388513" y="4380190"/>
            <a:ext cx="3196709" cy="347186"/>
          </a:xfrm>
          <a:prstGeom prst="rect">
            <a:avLst/>
          </a:prstGeom>
          <a:noFill/>
          <a:ln/>
        </p:spPr>
        <p:txBody>
          <a:bodyPr wrap="none" rtlCol="0" anchor="t"/>
          <a:lstStyle/>
          <a:p>
            <a:pPr marL="0" indent="0" algn="l">
              <a:lnSpc>
                <a:spcPts val="2734"/>
              </a:lnSpc>
              <a:buNone/>
            </a:pPr>
            <a:r>
              <a:rPr lang="en-US" sz="2187" dirty="0">
                <a:solidFill>
                  <a:srgbClr val="DAD8E9"/>
                </a:solidFill>
                <a:latin typeface="Prompt" pitchFamily="34" charset="0"/>
                <a:ea typeface="Prompt" pitchFamily="34" charset="-122"/>
                <a:cs typeface="Prompt" pitchFamily="34" charset="-120"/>
              </a:rPr>
              <a:t>Macroeconomic Factors</a:t>
            </a:r>
            <a:endParaRPr lang="en-US" sz="2187" dirty="0"/>
          </a:p>
        </p:txBody>
      </p:sp>
      <p:sp>
        <p:nvSpPr>
          <p:cNvPr id="16" name="Text 12"/>
          <p:cNvSpPr/>
          <p:nvPr/>
        </p:nvSpPr>
        <p:spPr>
          <a:xfrm>
            <a:off x="2388513" y="4860608"/>
            <a:ext cx="7751088" cy="710803"/>
          </a:xfrm>
          <a:prstGeom prst="rect">
            <a:avLst/>
          </a:prstGeom>
          <a:noFill/>
          <a:ln/>
        </p:spPr>
        <p:txBody>
          <a:bodyPr wrap="square" rtlCol="0" anchor="t"/>
          <a:lstStyle/>
          <a:p>
            <a:pPr marL="0" indent="0" algn="l">
              <a:lnSpc>
                <a:spcPts val="2799"/>
              </a:lnSpc>
              <a:buNone/>
            </a:pPr>
            <a:r>
              <a:rPr lang="en-US" sz="1750" dirty="0">
                <a:solidFill>
                  <a:srgbClr val="DAD8E9"/>
                </a:solidFill>
                <a:latin typeface="Mukta" pitchFamily="34" charset="0"/>
                <a:ea typeface="Mukta" pitchFamily="34" charset="-122"/>
                <a:cs typeface="Mukta" pitchFamily="34" charset="-120"/>
              </a:rPr>
              <a:t>Considering economic indicators like GDP, inflation, and interest rates that impact consumer spending.</a:t>
            </a:r>
            <a:endParaRPr lang="en-US" sz="1750" dirty="0"/>
          </a:p>
        </p:txBody>
      </p:sp>
      <p:sp>
        <p:nvSpPr>
          <p:cNvPr id="17" name="Shape 13"/>
          <p:cNvSpPr/>
          <p:nvPr/>
        </p:nvSpPr>
        <p:spPr>
          <a:xfrm>
            <a:off x="1416427" y="6417052"/>
            <a:ext cx="777597" cy="44410"/>
          </a:xfrm>
          <a:prstGeom prst="roundRect">
            <a:avLst>
              <a:gd name="adj" fmla="val 225151"/>
            </a:avLst>
          </a:prstGeom>
          <a:solidFill>
            <a:srgbClr val="6D4562"/>
          </a:solidFill>
          <a:ln/>
        </p:spPr>
      </p:sp>
      <p:sp>
        <p:nvSpPr>
          <p:cNvPr id="18" name="Shape 14"/>
          <p:cNvSpPr/>
          <p:nvPr/>
        </p:nvSpPr>
        <p:spPr>
          <a:xfrm>
            <a:off x="916484" y="6189345"/>
            <a:ext cx="499943" cy="499943"/>
          </a:xfrm>
          <a:prstGeom prst="roundRect">
            <a:avLst>
              <a:gd name="adj" fmla="val 20000"/>
            </a:avLst>
          </a:prstGeom>
          <a:solidFill>
            <a:srgbClr val="542C49"/>
          </a:solidFill>
          <a:ln w="7620">
            <a:solidFill>
              <a:srgbClr val="6D4562"/>
            </a:solidFill>
            <a:prstDash val="solid"/>
          </a:ln>
        </p:spPr>
      </p:sp>
      <p:sp>
        <p:nvSpPr>
          <p:cNvPr id="19" name="Text 15"/>
          <p:cNvSpPr/>
          <p:nvPr/>
        </p:nvSpPr>
        <p:spPr>
          <a:xfrm>
            <a:off x="1069717" y="6231017"/>
            <a:ext cx="193358" cy="416481"/>
          </a:xfrm>
          <a:prstGeom prst="rect">
            <a:avLst/>
          </a:prstGeom>
          <a:noFill/>
          <a:ln/>
        </p:spPr>
        <p:txBody>
          <a:bodyPr wrap="none" rtlCol="0" anchor="t"/>
          <a:lstStyle/>
          <a:p>
            <a:pPr marL="0" indent="0" algn="ctr">
              <a:lnSpc>
                <a:spcPts val="3281"/>
              </a:lnSpc>
              <a:buNone/>
            </a:pPr>
            <a:r>
              <a:rPr lang="en-US" sz="2624" dirty="0">
                <a:solidFill>
                  <a:srgbClr val="DAD8E9"/>
                </a:solidFill>
                <a:latin typeface="Prompt" pitchFamily="34" charset="0"/>
                <a:ea typeface="Prompt" pitchFamily="34" charset="-122"/>
                <a:cs typeface="Prompt" pitchFamily="34" charset="-120"/>
              </a:rPr>
              <a:t>3</a:t>
            </a:r>
            <a:endParaRPr lang="en-US" sz="2624" dirty="0"/>
          </a:p>
        </p:txBody>
      </p:sp>
      <p:sp>
        <p:nvSpPr>
          <p:cNvPr id="20" name="Text 16"/>
          <p:cNvSpPr/>
          <p:nvPr/>
        </p:nvSpPr>
        <p:spPr>
          <a:xfrm>
            <a:off x="2388513" y="6237923"/>
            <a:ext cx="3206948" cy="347186"/>
          </a:xfrm>
          <a:prstGeom prst="rect">
            <a:avLst/>
          </a:prstGeom>
          <a:noFill/>
          <a:ln/>
        </p:spPr>
        <p:txBody>
          <a:bodyPr wrap="none" rtlCol="0" anchor="t"/>
          <a:lstStyle/>
          <a:p>
            <a:pPr marL="0" indent="0" algn="l">
              <a:lnSpc>
                <a:spcPts val="2734"/>
              </a:lnSpc>
              <a:buNone/>
            </a:pPr>
            <a:r>
              <a:rPr lang="en-US" sz="2187" dirty="0">
                <a:solidFill>
                  <a:srgbClr val="DAD8E9"/>
                </a:solidFill>
                <a:latin typeface="Prompt" pitchFamily="34" charset="0"/>
                <a:ea typeface="Prompt" pitchFamily="34" charset="-122"/>
                <a:cs typeface="Prompt" pitchFamily="34" charset="-120"/>
              </a:rPr>
              <a:t>Competitive Landscape</a:t>
            </a:r>
            <a:endParaRPr lang="en-US" sz="2187" dirty="0"/>
          </a:p>
        </p:txBody>
      </p:sp>
      <p:sp>
        <p:nvSpPr>
          <p:cNvPr id="21" name="Text 17"/>
          <p:cNvSpPr/>
          <p:nvPr/>
        </p:nvSpPr>
        <p:spPr>
          <a:xfrm>
            <a:off x="2388513" y="6718340"/>
            <a:ext cx="7751088" cy="355402"/>
          </a:xfrm>
          <a:prstGeom prst="rect">
            <a:avLst/>
          </a:prstGeom>
          <a:noFill/>
          <a:ln/>
        </p:spPr>
        <p:txBody>
          <a:bodyPr wrap="none" rtlCol="0" anchor="t"/>
          <a:lstStyle/>
          <a:p>
            <a:pPr marL="0" indent="0" algn="l">
              <a:lnSpc>
                <a:spcPts val="2799"/>
              </a:lnSpc>
              <a:buNone/>
            </a:pPr>
            <a:r>
              <a:rPr lang="en-US" sz="1750" dirty="0">
                <a:solidFill>
                  <a:srgbClr val="DAD8E9"/>
                </a:solidFill>
                <a:latin typeface="Mukta" pitchFamily="34" charset="0"/>
                <a:ea typeface="Mukta" pitchFamily="34" charset="-122"/>
                <a:cs typeface="Mukta" pitchFamily="34" charset="-120"/>
              </a:rPr>
              <a:t>Analyzing industry competition and other external factors influencing revenue trends.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311481" y="435404"/>
            <a:ext cx="8656320" cy="694373"/>
          </a:xfrm>
          <a:prstGeom prst="rect">
            <a:avLst/>
          </a:prstGeom>
          <a:noFill/>
          <a:ln/>
        </p:spPr>
        <p:txBody>
          <a:bodyPr wrap="none" rtlCol="0" anchor="t"/>
          <a:lstStyle/>
          <a:p>
            <a:pPr marL="0" indent="0">
              <a:lnSpc>
                <a:spcPts val="5468"/>
              </a:lnSpc>
              <a:buNone/>
            </a:pPr>
            <a:r>
              <a:rPr lang="en-US" sz="4374" dirty="0">
                <a:solidFill>
                  <a:srgbClr val="C6BFEE"/>
                </a:solidFill>
                <a:latin typeface="Prompt" pitchFamily="34" charset="0"/>
                <a:ea typeface="Prompt" pitchFamily="34" charset="-122"/>
                <a:cs typeface="Prompt" pitchFamily="34" charset="-120"/>
              </a:rPr>
              <a:t>Analysis of Historical Sales Data</a:t>
            </a:r>
            <a:endParaRPr lang="en-US" sz="4374" dirty="0"/>
          </a:p>
        </p:txBody>
      </p:sp>
      <p:sp>
        <p:nvSpPr>
          <p:cNvPr id="7" name="Text 4"/>
          <p:cNvSpPr/>
          <p:nvPr/>
        </p:nvSpPr>
        <p:spPr>
          <a:xfrm>
            <a:off x="2855238" y="3550801"/>
            <a:ext cx="2673310" cy="355402"/>
          </a:xfrm>
          <a:prstGeom prst="rect">
            <a:avLst/>
          </a:prstGeom>
          <a:noFill/>
          <a:ln/>
        </p:spPr>
        <p:txBody>
          <a:bodyPr wrap="none" rtlCol="0" anchor="t"/>
          <a:lstStyle/>
          <a:p>
            <a:pPr marL="0" indent="0">
              <a:lnSpc>
                <a:spcPts val="2799"/>
              </a:lnSpc>
              <a:buNone/>
            </a:pPr>
            <a:endParaRPr lang="en-US" sz="1750" dirty="0"/>
          </a:p>
        </p:txBody>
      </p:sp>
      <p:sp>
        <p:nvSpPr>
          <p:cNvPr id="9" name="Text 6"/>
          <p:cNvSpPr/>
          <p:nvPr/>
        </p:nvSpPr>
        <p:spPr>
          <a:xfrm>
            <a:off x="9101971" y="3550801"/>
            <a:ext cx="2673310" cy="355402"/>
          </a:xfrm>
          <a:prstGeom prst="rect">
            <a:avLst/>
          </a:prstGeom>
          <a:noFill/>
          <a:ln/>
        </p:spPr>
        <p:txBody>
          <a:bodyPr wrap="none" rtlCol="0" anchor="t"/>
          <a:lstStyle/>
          <a:p>
            <a:pPr marL="0" indent="0">
              <a:lnSpc>
                <a:spcPts val="2799"/>
              </a:lnSpc>
              <a:buNone/>
            </a:pPr>
            <a:endParaRPr lang="en-US" sz="1750" dirty="0"/>
          </a:p>
        </p:txBody>
      </p:sp>
      <p:sp>
        <p:nvSpPr>
          <p:cNvPr id="11" name="Text 8"/>
          <p:cNvSpPr/>
          <p:nvPr/>
        </p:nvSpPr>
        <p:spPr>
          <a:xfrm>
            <a:off x="2855238" y="4187904"/>
            <a:ext cx="2673310" cy="355402"/>
          </a:xfrm>
          <a:prstGeom prst="rect">
            <a:avLst/>
          </a:prstGeom>
          <a:noFill/>
          <a:ln/>
        </p:spPr>
        <p:txBody>
          <a:bodyPr wrap="none" rtlCol="0" anchor="t"/>
          <a:lstStyle/>
          <a:p>
            <a:pPr marL="0" indent="0">
              <a:lnSpc>
                <a:spcPts val="2799"/>
              </a:lnSpc>
              <a:buNone/>
            </a:pPr>
            <a:endParaRPr lang="en-US" sz="1750" dirty="0"/>
          </a:p>
        </p:txBody>
      </p:sp>
      <p:sp>
        <p:nvSpPr>
          <p:cNvPr id="12" name="Text 9"/>
          <p:cNvSpPr/>
          <p:nvPr/>
        </p:nvSpPr>
        <p:spPr>
          <a:xfrm>
            <a:off x="5980509" y="4187904"/>
            <a:ext cx="2669500" cy="355402"/>
          </a:xfrm>
          <a:prstGeom prst="rect">
            <a:avLst/>
          </a:prstGeom>
          <a:noFill/>
          <a:ln/>
        </p:spPr>
        <p:txBody>
          <a:bodyPr wrap="none" rtlCol="0" anchor="t"/>
          <a:lstStyle/>
          <a:p>
            <a:pPr marL="0" indent="0">
              <a:lnSpc>
                <a:spcPts val="2799"/>
              </a:lnSpc>
              <a:buNone/>
            </a:pPr>
            <a:endParaRPr lang="en-US" sz="1750" dirty="0"/>
          </a:p>
        </p:txBody>
      </p:sp>
      <p:sp>
        <p:nvSpPr>
          <p:cNvPr id="15" name="Text 12"/>
          <p:cNvSpPr/>
          <p:nvPr/>
        </p:nvSpPr>
        <p:spPr>
          <a:xfrm>
            <a:off x="2855238" y="4825008"/>
            <a:ext cx="2673310" cy="355402"/>
          </a:xfrm>
          <a:prstGeom prst="rect">
            <a:avLst/>
          </a:prstGeom>
          <a:noFill/>
          <a:ln/>
        </p:spPr>
        <p:txBody>
          <a:bodyPr wrap="none" rtlCol="0" anchor="t"/>
          <a:lstStyle/>
          <a:p>
            <a:pPr marL="0" indent="0">
              <a:lnSpc>
                <a:spcPts val="2799"/>
              </a:lnSpc>
              <a:buNone/>
            </a:pPr>
            <a:endParaRPr lang="en-US" sz="1750" dirty="0"/>
          </a:p>
        </p:txBody>
      </p:sp>
      <p:sp>
        <p:nvSpPr>
          <p:cNvPr id="16" name="Text 13"/>
          <p:cNvSpPr/>
          <p:nvPr/>
        </p:nvSpPr>
        <p:spPr>
          <a:xfrm>
            <a:off x="5980509" y="4825008"/>
            <a:ext cx="2669500" cy="355402"/>
          </a:xfrm>
          <a:prstGeom prst="rect">
            <a:avLst/>
          </a:prstGeom>
          <a:noFill/>
          <a:ln/>
        </p:spPr>
        <p:txBody>
          <a:bodyPr wrap="none" rtlCol="0" anchor="t"/>
          <a:lstStyle/>
          <a:p>
            <a:pPr marL="0" indent="0">
              <a:lnSpc>
                <a:spcPts val="2799"/>
              </a:lnSpc>
              <a:buNone/>
            </a:pPr>
            <a:endParaRPr lang="en-US" sz="1750" dirty="0"/>
          </a:p>
        </p:txBody>
      </p:sp>
      <p:sp>
        <p:nvSpPr>
          <p:cNvPr id="17" name="Text 14"/>
          <p:cNvSpPr/>
          <p:nvPr/>
        </p:nvSpPr>
        <p:spPr>
          <a:xfrm>
            <a:off x="9101971" y="4825008"/>
            <a:ext cx="2673310" cy="355402"/>
          </a:xfrm>
          <a:prstGeom prst="rect">
            <a:avLst/>
          </a:prstGeom>
          <a:noFill/>
          <a:ln/>
        </p:spPr>
        <p:txBody>
          <a:bodyPr wrap="none" rtlCol="0" anchor="t"/>
          <a:lstStyle/>
          <a:p>
            <a:pPr marL="0" indent="0">
              <a:lnSpc>
                <a:spcPts val="2799"/>
              </a:lnSpc>
              <a:buNone/>
            </a:pPr>
            <a:endParaRPr lang="en-US" sz="1750" dirty="0"/>
          </a:p>
        </p:txBody>
      </p:sp>
      <p:sp>
        <p:nvSpPr>
          <p:cNvPr id="19" name="Text 16"/>
          <p:cNvSpPr/>
          <p:nvPr/>
        </p:nvSpPr>
        <p:spPr>
          <a:xfrm>
            <a:off x="2855238" y="5462111"/>
            <a:ext cx="2673310" cy="355402"/>
          </a:xfrm>
          <a:prstGeom prst="rect">
            <a:avLst/>
          </a:prstGeom>
          <a:noFill/>
          <a:ln/>
        </p:spPr>
        <p:txBody>
          <a:bodyPr wrap="none" rtlCol="0" anchor="t"/>
          <a:lstStyle/>
          <a:p>
            <a:pPr marL="0" indent="0">
              <a:lnSpc>
                <a:spcPts val="2799"/>
              </a:lnSpc>
              <a:buNone/>
            </a:pPr>
            <a:endParaRPr lang="en-US" sz="1750" dirty="0"/>
          </a:p>
        </p:txBody>
      </p:sp>
      <p:sp>
        <p:nvSpPr>
          <p:cNvPr id="20" name="Text 17"/>
          <p:cNvSpPr/>
          <p:nvPr/>
        </p:nvSpPr>
        <p:spPr>
          <a:xfrm>
            <a:off x="5980509" y="5462111"/>
            <a:ext cx="2669500" cy="355402"/>
          </a:xfrm>
          <a:prstGeom prst="rect">
            <a:avLst/>
          </a:prstGeom>
          <a:noFill/>
          <a:ln/>
        </p:spPr>
        <p:txBody>
          <a:bodyPr wrap="none" rtlCol="0" anchor="t"/>
          <a:lstStyle/>
          <a:p>
            <a:pPr marL="0" indent="0">
              <a:lnSpc>
                <a:spcPts val="2799"/>
              </a:lnSpc>
              <a:buNone/>
            </a:pPr>
            <a:endParaRPr lang="en-US" sz="1750" dirty="0"/>
          </a:p>
        </p:txBody>
      </p:sp>
      <p:sp>
        <p:nvSpPr>
          <p:cNvPr id="21" name="Text 18"/>
          <p:cNvSpPr/>
          <p:nvPr/>
        </p:nvSpPr>
        <p:spPr>
          <a:xfrm>
            <a:off x="9101971" y="5462111"/>
            <a:ext cx="2673310" cy="355402"/>
          </a:xfrm>
          <a:prstGeom prst="rect">
            <a:avLst/>
          </a:prstGeom>
          <a:noFill/>
          <a:ln/>
        </p:spPr>
        <p:txBody>
          <a:bodyPr wrap="none" rtlCol="0" anchor="t"/>
          <a:lstStyle/>
          <a:p>
            <a:pPr marL="0" indent="0">
              <a:lnSpc>
                <a:spcPts val="2799"/>
              </a:lnSpc>
              <a:buNone/>
            </a:pPr>
            <a:endParaRPr lang="en-US" sz="1750" dirty="0"/>
          </a:p>
        </p:txBody>
      </p:sp>
      <p:sp>
        <p:nvSpPr>
          <p:cNvPr id="24" name="TextBox 23"/>
          <p:cNvSpPr txBox="1"/>
          <p:nvPr/>
        </p:nvSpPr>
        <p:spPr>
          <a:xfrm>
            <a:off x="225299" y="1419374"/>
            <a:ext cx="14179801" cy="6247864"/>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chemeClr val="bg1"/>
                </a:solidFill>
              </a:rPr>
              <a:t>Data Collection:</a:t>
            </a:r>
            <a:r>
              <a:rPr lang="en-US" sz="2000" dirty="0">
                <a:solidFill>
                  <a:schemeClr val="bg1"/>
                </a:solidFill>
              </a:rPr>
              <a:t> Gather comprehensive sales data spanning a significant period, including sales figures, product/service categories, customer demographics, geographical locations, and sales channels.</a:t>
            </a:r>
          </a:p>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b="1" dirty="0">
                <a:solidFill>
                  <a:schemeClr val="bg1"/>
                </a:solidFill>
              </a:rPr>
              <a:t>Data Cleaning and Preprocessing:</a:t>
            </a:r>
            <a:r>
              <a:rPr lang="en-US" sz="2000" dirty="0">
                <a:solidFill>
                  <a:schemeClr val="bg1"/>
                </a:solidFill>
              </a:rPr>
              <a:t> Cleanse the data to remove errors, duplicates, and inconsistencies. Normalize the data format and handle missing values appropriately to ensure accuracy.</a:t>
            </a:r>
          </a:p>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b="1" dirty="0">
                <a:solidFill>
                  <a:schemeClr val="bg1"/>
                </a:solidFill>
              </a:rPr>
              <a:t>Descriptive Analysis:</a:t>
            </a:r>
            <a:r>
              <a:rPr lang="en-US" sz="2000" dirty="0">
                <a:solidFill>
                  <a:schemeClr val="bg1"/>
                </a:solidFill>
              </a:rPr>
              <a:t> Conduct descriptive analysis to summarize key statistics and insights from the historical sales data. This includes metrics such as total sales revenue, average order value, sales growth rates over time, and distribution of sales across different products or regions.</a:t>
            </a:r>
          </a:p>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b="1" dirty="0">
                <a:solidFill>
                  <a:schemeClr val="bg1"/>
                </a:solidFill>
              </a:rPr>
              <a:t>Trend Identification:</a:t>
            </a:r>
            <a:r>
              <a:rPr lang="en-US" sz="2000" dirty="0">
                <a:solidFill>
                  <a:schemeClr val="bg1"/>
                </a:solidFill>
              </a:rPr>
              <a:t> Use visualization techniques such as line charts, bar graphs, and </a:t>
            </a:r>
            <a:r>
              <a:rPr lang="en-US" sz="2000" dirty="0" err="1">
                <a:solidFill>
                  <a:schemeClr val="bg1"/>
                </a:solidFill>
              </a:rPr>
              <a:t>heatmaps</a:t>
            </a:r>
            <a:r>
              <a:rPr lang="en-US" sz="2000" dirty="0">
                <a:solidFill>
                  <a:schemeClr val="bg1"/>
                </a:solidFill>
              </a:rPr>
              <a:t> to identify trends and patterns in the sales data. Look for recurring seasonal trends, sales peaks or troughs, and correlations between variables.</a:t>
            </a:r>
          </a:p>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b="1" dirty="0">
                <a:solidFill>
                  <a:schemeClr val="bg1"/>
                </a:solidFill>
              </a:rPr>
              <a:t>Segmentation Analysis:</a:t>
            </a:r>
            <a:r>
              <a:rPr lang="en-US" sz="2000" dirty="0">
                <a:solidFill>
                  <a:schemeClr val="bg1"/>
                </a:solidFill>
              </a:rPr>
              <a:t> Segment the sales data based on various factors such as customer segments, product categories, sales channels, and geographic regions. Analyze each segment's performance individually to uncover specific insights and opportunities for improvement.</a:t>
            </a:r>
          </a:p>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b="1" dirty="0">
                <a:solidFill>
                  <a:schemeClr val="bg1"/>
                </a:solidFill>
              </a:rPr>
              <a:t>Customer Behavior Analysis:</a:t>
            </a:r>
            <a:r>
              <a:rPr lang="en-US" sz="2000" dirty="0">
                <a:solidFill>
                  <a:schemeClr val="bg1"/>
                </a:solidFill>
              </a:rPr>
              <a:t> Explore customer purchasing behavior by analyzing metrics such as repeat purchase rates, customer lifetime value, and purchase frequency. Identify high-value customers and understand their preferences and buying habits to tailor marketing strategies accordingly.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4924"/>
            <a:ext cx="14630401" cy="8195095"/>
          </a:xfrm>
          <a:prstGeom prst="rect">
            <a:avLst/>
          </a:prstGeom>
        </p:spPr>
      </p:pic>
      <p:sp>
        <p:nvSpPr>
          <p:cNvPr id="4" name="Rectangle 3"/>
          <p:cNvSpPr/>
          <p:nvPr/>
        </p:nvSpPr>
        <p:spPr>
          <a:xfrm>
            <a:off x="304355" y="658907"/>
            <a:ext cx="10144009" cy="765915"/>
          </a:xfrm>
          <a:prstGeom prst="rect">
            <a:avLst/>
          </a:prstGeom>
        </p:spPr>
        <p:txBody>
          <a:bodyPr wrap="square">
            <a:spAutoFit/>
          </a:bodyPr>
          <a:lstStyle/>
          <a:p>
            <a:pPr>
              <a:lnSpc>
                <a:spcPts val="5468"/>
              </a:lnSpc>
            </a:pPr>
            <a:r>
              <a:rPr lang="en-US" sz="4400" dirty="0">
                <a:solidFill>
                  <a:schemeClr val="bg2"/>
                </a:solidFill>
                <a:latin typeface="Prompt" pitchFamily="34" charset="0"/>
                <a:ea typeface="Prompt" pitchFamily="34" charset="-122"/>
                <a:cs typeface="Prompt" pitchFamily="34" charset="-120"/>
              </a:rPr>
              <a:t>Analysis of Historical Sales Data</a:t>
            </a:r>
            <a:endParaRPr lang="en-US" sz="4400" dirty="0">
              <a:solidFill>
                <a:schemeClr val="bg2"/>
              </a:solidFill>
            </a:endParaRPr>
          </a:p>
        </p:txBody>
      </p:sp>
      <p:sp>
        <p:nvSpPr>
          <p:cNvPr id="5" name="TextBox 4"/>
          <p:cNvSpPr txBox="1"/>
          <p:nvPr/>
        </p:nvSpPr>
        <p:spPr>
          <a:xfrm>
            <a:off x="618565" y="2178422"/>
            <a:ext cx="13205011" cy="5632311"/>
          </a:xfrm>
          <a:prstGeom prst="rect">
            <a:avLst/>
          </a:prstGeom>
          <a:noFill/>
        </p:spPr>
        <p:txBody>
          <a:bodyPr wrap="square" rtlCol="0">
            <a:spAutoFit/>
          </a:bodyPr>
          <a:lstStyle/>
          <a:p>
            <a:pPr marL="285750" indent="-285750">
              <a:buFont typeface="Arial" panose="020B0604020202020204" pitchFamily="34" charset="0"/>
              <a:buChar char="•"/>
            </a:pPr>
            <a:r>
              <a:rPr lang="en-US" sz="2400" b="1" dirty="0">
                <a:solidFill>
                  <a:schemeClr val="bg1"/>
                </a:solidFill>
              </a:rPr>
              <a:t>Market and Competitor Analysis:</a:t>
            </a:r>
            <a:r>
              <a:rPr lang="en-US" sz="2400" dirty="0">
                <a:solidFill>
                  <a:schemeClr val="bg1"/>
                </a:solidFill>
              </a:rPr>
              <a:t> Analyze market trends and competitive landscape to contextualize the sales data. Understand how external factors such as economic conditions, industry trends, and competitor actions influence sales performance.</a:t>
            </a:r>
          </a:p>
          <a:p>
            <a:pPr marL="285750" indent="-285750">
              <a:buFont typeface="Arial" panose="020B0604020202020204" pitchFamily="34" charset="0"/>
              <a:buChar char="•"/>
            </a:pPr>
            <a:endParaRPr lang="en-IN" sz="2400" dirty="0">
              <a:solidFill>
                <a:schemeClr val="bg1"/>
              </a:solidFill>
            </a:endParaRPr>
          </a:p>
          <a:p>
            <a:pPr marL="285750" indent="-285750">
              <a:buFont typeface="Arial" panose="020B0604020202020204" pitchFamily="34" charset="0"/>
              <a:buChar char="•"/>
            </a:pPr>
            <a:r>
              <a:rPr lang="en-US" sz="2400" b="1" dirty="0">
                <a:solidFill>
                  <a:schemeClr val="bg1"/>
                </a:solidFill>
              </a:rPr>
              <a:t>Forecasting and Predictive Modeling:</a:t>
            </a:r>
            <a:r>
              <a:rPr lang="en-US" sz="2400" dirty="0">
                <a:solidFill>
                  <a:schemeClr val="bg1"/>
                </a:solidFill>
              </a:rPr>
              <a:t> Use historical sales data to develop predictive models for forecasting future sales trends. Employ statistical techniques such as time series analysis, regression analysis, and machine learning algorithms to make accurate predictions based on historical patterns.</a:t>
            </a:r>
          </a:p>
          <a:p>
            <a:pPr marL="285750" indent="-285750">
              <a:buFont typeface="Arial" panose="020B0604020202020204" pitchFamily="34" charset="0"/>
              <a:buChar char="•"/>
            </a:pPr>
            <a:endParaRPr lang="en-IN" sz="2400" dirty="0">
              <a:solidFill>
                <a:schemeClr val="bg1"/>
              </a:solidFill>
            </a:endParaRPr>
          </a:p>
          <a:p>
            <a:pPr marL="285750" indent="-285750">
              <a:buFont typeface="Arial" panose="020B0604020202020204" pitchFamily="34" charset="0"/>
              <a:buChar char="•"/>
            </a:pPr>
            <a:r>
              <a:rPr lang="en-US" sz="2400" b="1" dirty="0">
                <a:solidFill>
                  <a:schemeClr val="bg1"/>
                </a:solidFill>
              </a:rPr>
              <a:t>Root Cause Analysis:</a:t>
            </a:r>
            <a:r>
              <a:rPr lang="en-US" sz="2400" dirty="0">
                <a:solidFill>
                  <a:schemeClr val="bg1"/>
                </a:solidFill>
              </a:rPr>
              <a:t> Investigate the underlying factors contributing to fluctuations or anomalies in the sales data. Identify potential causes such as changes in pricing, marketing campaigns, product launches, or external events, and assess their impact on sales performance.</a:t>
            </a:r>
          </a:p>
          <a:p>
            <a:pPr marL="285750" indent="-285750">
              <a:buFont typeface="Arial" panose="020B0604020202020204" pitchFamily="34" charset="0"/>
              <a:buChar char="•"/>
            </a:pPr>
            <a:endParaRPr lang="en-IN" sz="2400" dirty="0">
              <a:solidFill>
                <a:schemeClr val="bg1"/>
              </a:solidFill>
            </a:endParaRPr>
          </a:p>
          <a:p>
            <a:pPr marL="285750" indent="-285750">
              <a:buFont typeface="Arial" panose="020B0604020202020204" pitchFamily="34" charset="0"/>
              <a:buChar char="•"/>
            </a:pPr>
            <a:r>
              <a:rPr lang="en-US" sz="2400" b="1" dirty="0">
                <a:solidFill>
                  <a:schemeClr val="bg1"/>
                </a:solidFill>
              </a:rPr>
              <a:t>Continuous Monitoring and Iteration:</a:t>
            </a:r>
            <a:r>
              <a:rPr lang="en-US" sz="2400" dirty="0">
                <a:solidFill>
                  <a:schemeClr val="bg1"/>
                </a:solidFill>
              </a:rPr>
              <a:t> Sales data analysis is an ongoing process. Continuously monitor sales performance, update models and strategies based on new data, and iterate on insights to drive continuous improvement and adapt to evolving market dynamics.</a:t>
            </a:r>
            <a:endParaRPr lang="en-IN" sz="2400" dirty="0">
              <a:solidFill>
                <a:schemeClr val="bg1"/>
              </a:solidFill>
              <a:effectLst/>
            </a:endParaRPr>
          </a:p>
        </p:txBody>
      </p:sp>
    </p:spTree>
    <p:extLst>
      <p:ext uri="{BB962C8B-B14F-4D97-AF65-F5344CB8AC3E}">
        <p14:creationId xmlns:p14="http://schemas.microsoft.com/office/powerpoint/2010/main" val="523145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2978"/>
            <a:ext cx="14630400" cy="8229600"/>
          </a:xfrm>
          <a:prstGeom prst="rect">
            <a:avLst/>
          </a:prstGeom>
          <a:solidFill>
            <a:srgbClr val="0B0C23">
              <a:alpha val="75000"/>
            </a:srgbClr>
          </a:solidFill>
          <a:ln/>
        </p:spPr>
      </p:sp>
      <p:sp>
        <p:nvSpPr>
          <p:cNvPr id="5" name="Text 1"/>
          <p:cNvSpPr/>
          <p:nvPr/>
        </p:nvSpPr>
        <p:spPr>
          <a:xfrm>
            <a:off x="68259" y="160422"/>
            <a:ext cx="5077266" cy="2642189"/>
          </a:xfrm>
          <a:prstGeom prst="rect">
            <a:avLst/>
          </a:prstGeom>
          <a:noFill/>
          <a:ln/>
        </p:spPr>
        <p:txBody>
          <a:bodyPr wrap="square" rtlCol="0" anchor="t"/>
          <a:lstStyle/>
          <a:p>
            <a:pPr marL="0" indent="0">
              <a:lnSpc>
                <a:spcPts val="5468"/>
              </a:lnSpc>
              <a:buNone/>
            </a:pPr>
            <a:r>
              <a:rPr lang="en-US" sz="4374" dirty="0">
                <a:solidFill>
                  <a:srgbClr val="C6BFEE"/>
                </a:solidFill>
                <a:latin typeface="Prompt" pitchFamily="34" charset="0"/>
                <a:ea typeface="Prompt" pitchFamily="34" charset="-122"/>
                <a:cs typeface="Prompt" pitchFamily="34" charset="-120"/>
              </a:rPr>
              <a:t>Predictive Models </a:t>
            </a:r>
          </a:p>
          <a:p>
            <a:pPr marL="0" indent="0">
              <a:lnSpc>
                <a:spcPts val="5468"/>
              </a:lnSpc>
              <a:buNone/>
            </a:pPr>
            <a:r>
              <a:rPr lang="en-US" sz="4374" dirty="0">
                <a:solidFill>
                  <a:srgbClr val="C6BFEE"/>
                </a:solidFill>
                <a:latin typeface="Prompt" pitchFamily="34" charset="0"/>
                <a:ea typeface="Prompt" pitchFamily="34" charset="-122"/>
                <a:cs typeface="Prompt" pitchFamily="34" charset="-120"/>
              </a:rPr>
              <a:t>Used for Revenue </a:t>
            </a:r>
          </a:p>
          <a:p>
            <a:pPr marL="0" indent="0">
              <a:lnSpc>
                <a:spcPts val="5468"/>
              </a:lnSpc>
              <a:buNone/>
            </a:pPr>
            <a:r>
              <a:rPr lang="en-US" sz="4374" dirty="0">
                <a:solidFill>
                  <a:srgbClr val="C6BFEE"/>
                </a:solidFill>
                <a:latin typeface="Prompt" pitchFamily="34" charset="0"/>
                <a:ea typeface="Prompt" pitchFamily="34" charset="-122"/>
                <a:cs typeface="Prompt" pitchFamily="34" charset="-120"/>
              </a:rPr>
              <a:t>Forecasting</a:t>
            </a:r>
            <a:endParaRPr lang="en-US" sz="4374" dirty="0"/>
          </a:p>
        </p:txBody>
      </p:sp>
      <p:sp>
        <p:nvSpPr>
          <p:cNvPr id="6" name="Shape 2"/>
          <p:cNvSpPr/>
          <p:nvPr/>
        </p:nvSpPr>
        <p:spPr>
          <a:xfrm>
            <a:off x="833199" y="3036213"/>
            <a:ext cx="4542115" cy="2006203"/>
          </a:xfrm>
          <a:prstGeom prst="roundRect">
            <a:avLst>
              <a:gd name="adj" fmla="val 4984"/>
            </a:avLst>
          </a:prstGeom>
          <a:solidFill>
            <a:srgbClr val="542C49"/>
          </a:solidFill>
          <a:ln w="7620">
            <a:solidFill>
              <a:srgbClr val="6D4562"/>
            </a:solidFill>
            <a:prstDash val="solid"/>
          </a:ln>
        </p:spPr>
      </p:sp>
      <p:sp>
        <p:nvSpPr>
          <p:cNvPr id="7" name="Text 3"/>
          <p:cNvSpPr/>
          <p:nvPr/>
        </p:nvSpPr>
        <p:spPr>
          <a:xfrm>
            <a:off x="1062990" y="3266003"/>
            <a:ext cx="3464838" cy="347186"/>
          </a:xfrm>
          <a:prstGeom prst="rect">
            <a:avLst/>
          </a:prstGeom>
          <a:noFill/>
          <a:ln/>
        </p:spPr>
        <p:txBody>
          <a:bodyPr wrap="none" rtlCol="0" anchor="t"/>
          <a:lstStyle/>
          <a:p>
            <a:pPr marL="0" indent="0">
              <a:lnSpc>
                <a:spcPts val="2734"/>
              </a:lnSpc>
              <a:buNone/>
            </a:pPr>
            <a:r>
              <a:rPr lang="en-US" sz="2187" dirty="0">
                <a:solidFill>
                  <a:srgbClr val="DAD8E9"/>
                </a:solidFill>
                <a:latin typeface="Prompt" pitchFamily="34" charset="0"/>
                <a:ea typeface="Prompt" pitchFamily="34" charset="-122"/>
                <a:cs typeface="Prompt" pitchFamily="34" charset="-120"/>
              </a:rPr>
              <a:t>Machine Learning Models</a:t>
            </a:r>
            <a:endParaRPr lang="en-US" sz="2187" dirty="0"/>
          </a:p>
        </p:txBody>
      </p:sp>
      <p:sp>
        <p:nvSpPr>
          <p:cNvPr id="8" name="Text 4"/>
          <p:cNvSpPr/>
          <p:nvPr/>
        </p:nvSpPr>
        <p:spPr>
          <a:xfrm>
            <a:off x="1062990" y="3746421"/>
            <a:ext cx="4082534" cy="710803"/>
          </a:xfrm>
          <a:prstGeom prst="rect">
            <a:avLst/>
          </a:prstGeom>
          <a:noFill/>
          <a:ln/>
        </p:spPr>
        <p:txBody>
          <a:bodyPr wrap="square" rtlCol="0" anchor="t"/>
          <a:lstStyle/>
          <a:p>
            <a:pPr marL="0" indent="0">
              <a:lnSpc>
                <a:spcPts val="2799"/>
              </a:lnSpc>
              <a:buNone/>
            </a:pPr>
            <a:r>
              <a:rPr lang="en-US" sz="1750" dirty="0">
                <a:solidFill>
                  <a:srgbClr val="DAD8E9"/>
                </a:solidFill>
                <a:latin typeface="Mukta" pitchFamily="34" charset="0"/>
                <a:ea typeface="Mukta" pitchFamily="34" charset="-122"/>
                <a:cs typeface="Mukta" pitchFamily="34" charset="-120"/>
              </a:rPr>
              <a:t>Utilizing algorithms to analyze historical sales data and predict future revenue trends.</a:t>
            </a:r>
            <a:endParaRPr lang="en-US" sz="1750" dirty="0"/>
          </a:p>
        </p:txBody>
      </p:sp>
      <p:sp>
        <p:nvSpPr>
          <p:cNvPr id="9" name="Shape 5"/>
          <p:cNvSpPr/>
          <p:nvPr/>
        </p:nvSpPr>
        <p:spPr>
          <a:xfrm>
            <a:off x="5605105" y="3032403"/>
            <a:ext cx="4542115" cy="2006203"/>
          </a:xfrm>
          <a:prstGeom prst="roundRect">
            <a:avLst>
              <a:gd name="adj" fmla="val 4984"/>
            </a:avLst>
          </a:prstGeom>
          <a:solidFill>
            <a:srgbClr val="542C49"/>
          </a:solidFill>
          <a:ln w="7620">
            <a:solidFill>
              <a:srgbClr val="6D4562"/>
            </a:solidFill>
            <a:prstDash val="solid"/>
          </a:ln>
        </p:spPr>
      </p:sp>
      <p:sp>
        <p:nvSpPr>
          <p:cNvPr id="10" name="Text 6"/>
          <p:cNvSpPr/>
          <p:nvPr/>
        </p:nvSpPr>
        <p:spPr>
          <a:xfrm>
            <a:off x="5827276" y="3266003"/>
            <a:ext cx="3221712" cy="347186"/>
          </a:xfrm>
          <a:prstGeom prst="rect">
            <a:avLst/>
          </a:prstGeom>
          <a:noFill/>
          <a:ln/>
        </p:spPr>
        <p:txBody>
          <a:bodyPr wrap="none" rtlCol="0" anchor="t"/>
          <a:lstStyle/>
          <a:p>
            <a:pPr marL="0" indent="0">
              <a:lnSpc>
                <a:spcPts val="2734"/>
              </a:lnSpc>
              <a:buNone/>
            </a:pPr>
            <a:r>
              <a:rPr lang="en-US" sz="2187" dirty="0">
                <a:solidFill>
                  <a:srgbClr val="DAD8E9"/>
                </a:solidFill>
                <a:latin typeface="Prompt" pitchFamily="34" charset="0"/>
                <a:ea typeface="Prompt" pitchFamily="34" charset="-122"/>
                <a:cs typeface="Prompt" pitchFamily="34" charset="-120"/>
              </a:rPr>
              <a:t>Time Series Forecasting</a:t>
            </a:r>
            <a:endParaRPr lang="en-US" sz="2187" dirty="0"/>
          </a:p>
        </p:txBody>
      </p:sp>
      <p:sp>
        <p:nvSpPr>
          <p:cNvPr id="11" name="Text 7"/>
          <p:cNvSpPr/>
          <p:nvPr/>
        </p:nvSpPr>
        <p:spPr>
          <a:xfrm>
            <a:off x="5827276" y="3746421"/>
            <a:ext cx="4082534" cy="1066205"/>
          </a:xfrm>
          <a:prstGeom prst="rect">
            <a:avLst/>
          </a:prstGeom>
          <a:noFill/>
          <a:ln/>
        </p:spPr>
        <p:txBody>
          <a:bodyPr wrap="square" rtlCol="0" anchor="t"/>
          <a:lstStyle/>
          <a:p>
            <a:pPr marL="0" indent="0">
              <a:lnSpc>
                <a:spcPts val="2799"/>
              </a:lnSpc>
              <a:buNone/>
            </a:pPr>
            <a:r>
              <a:rPr lang="en-US" sz="1750" dirty="0">
                <a:solidFill>
                  <a:srgbClr val="DAD8E9"/>
                </a:solidFill>
                <a:latin typeface="Mukta" pitchFamily="34" charset="0"/>
                <a:ea typeface="Mukta" pitchFamily="34" charset="-122"/>
                <a:cs typeface="Mukta" pitchFamily="34" charset="-120"/>
              </a:rPr>
              <a:t>Utilizing historical time-stamped data to create predictions based on past patterns and trends.</a:t>
            </a:r>
            <a:endParaRPr lang="en-US" sz="1750" dirty="0"/>
          </a:p>
        </p:txBody>
      </p:sp>
      <p:sp>
        <p:nvSpPr>
          <p:cNvPr id="12" name="Shape 8"/>
          <p:cNvSpPr/>
          <p:nvPr/>
        </p:nvSpPr>
        <p:spPr>
          <a:xfrm>
            <a:off x="833199" y="5264587"/>
            <a:ext cx="9306401" cy="1650802"/>
          </a:xfrm>
          <a:prstGeom prst="roundRect">
            <a:avLst>
              <a:gd name="adj" fmla="val 6057"/>
            </a:avLst>
          </a:prstGeom>
          <a:solidFill>
            <a:srgbClr val="542C49"/>
          </a:solidFill>
          <a:ln w="7620">
            <a:solidFill>
              <a:srgbClr val="6D4562"/>
            </a:solidFill>
            <a:prstDash val="solid"/>
          </a:ln>
        </p:spPr>
      </p:sp>
      <p:sp>
        <p:nvSpPr>
          <p:cNvPr id="13" name="Text 9"/>
          <p:cNvSpPr/>
          <p:nvPr/>
        </p:nvSpPr>
        <p:spPr>
          <a:xfrm>
            <a:off x="1062990" y="5494377"/>
            <a:ext cx="2777490" cy="347186"/>
          </a:xfrm>
          <a:prstGeom prst="rect">
            <a:avLst/>
          </a:prstGeom>
          <a:noFill/>
          <a:ln/>
        </p:spPr>
        <p:txBody>
          <a:bodyPr wrap="none" rtlCol="0" anchor="t"/>
          <a:lstStyle/>
          <a:p>
            <a:pPr marL="0" indent="0">
              <a:lnSpc>
                <a:spcPts val="2734"/>
              </a:lnSpc>
              <a:buNone/>
            </a:pPr>
            <a:r>
              <a:rPr lang="en-US" sz="2187" dirty="0">
                <a:solidFill>
                  <a:srgbClr val="DAD8E9"/>
                </a:solidFill>
                <a:latin typeface="Prompt" pitchFamily="34" charset="0"/>
                <a:ea typeface="Prompt" pitchFamily="34" charset="-122"/>
                <a:cs typeface="Prompt" pitchFamily="34" charset="-120"/>
              </a:rPr>
              <a:t>Regression Analysis</a:t>
            </a:r>
            <a:endParaRPr lang="en-US" sz="2187" dirty="0"/>
          </a:p>
        </p:txBody>
      </p:sp>
      <p:sp>
        <p:nvSpPr>
          <p:cNvPr id="14" name="Text 10"/>
          <p:cNvSpPr/>
          <p:nvPr/>
        </p:nvSpPr>
        <p:spPr>
          <a:xfrm>
            <a:off x="1062990" y="5974794"/>
            <a:ext cx="8846820" cy="710803"/>
          </a:xfrm>
          <a:prstGeom prst="rect">
            <a:avLst/>
          </a:prstGeom>
          <a:noFill/>
          <a:ln/>
        </p:spPr>
        <p:txBody>
          <a:bodyPr wrap="square" rtlCol="0" anchor="t"/>
          <a:lstStyle/>
          <a:p>
            <a:pPr marL="0" indent="0">
              <a:lnSpc>
                <a:spcPts val="2799"/>
              </a:lnSpc>
              <a:buNone/>
            </a:pPr>
            <a:r>
              <a:rPr lang="en-US" sz="1750" dirty="0">
                <a:solidFill>
                  <a:srgbClr val="DAD8E9"/>
                </a:solidFill>
                <a:latin typeface="Mukta" pitchFamily="34" charset="0"/>
                <a:ea typeface="Mukta" pitchFamily="34" charset="-122"/>
                <a:cs typeface="Mukta" pitchFamily="34" charset="-120"/>
              </a:rPr>
              <a:t>Using statistical techniques to identify relationships between variables and predict future revenues.</a:t>
            </a:r>
            <a:endParaRPr lang="en-US" sz="1750"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5313" y="-127807"/>
            <a:ext cx="9323346" cy="3740995"/>
          </a:xfrm>
          <a:prstGeom prst="rect">
            <a:avLst/>
          </a:prstGeom>
        </p:spPr>
      </p:pic>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77011" y="3036214"/>
            <a:ext cx="3710562" cy="383331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B0C23">
              <a:alpha val="80000"/>
            </a:srgbClr>
          </a:solidFill>
          <a:ln/>
        </p:spPr>
      </p:sp>
      <p:sp>
        <p:nvSpPr>
          <p:cNvPr id="6" name="Text 2"/>
          <p:cNvSpPr/>
          <p:nvPr/>
        </p:nvSpPr>
        <p:spPr>
          <a:xfrm>
            <a:off x="2624376" y="1233487"/>
            <a:ext cx="9381649" cy="1388745"/>
          </a:xfrm>
          <a:prstGeom prst="rect">
            <a:avLst/>
          </a:prstGeom>
          <a:noFill/>
          <a:ln/>
        </p:spPr>
        <p:txBody>
          <a:bodyPr wrap="square" rtlCol="0" anchor="t"/>
          <a:lstStyle/>
          <a:p>
            <a:pPr marL="0" indent="0">
              <a:lnSpc>
                <a:spcPts val="5468"/>
              </a:lnSpc>
              <a:buNone/>
            </a:pPr>
            <a:r>
              <a:rPr lang="en-US" sz="4374" dirty="0">
                <a:solidFill>
                  <a:srgbClr val="C6BFEE"/>
                </a:solidFill>
                <a:latin typeface="Prompt" pitchFamily="34" charset="0"/>
                <a:ea typeface="Prompt" pitchFamily="34" charset="-122"/>
                <a:cs typeface="Prompt" pitchFamily="34" charset="-120"/>
              </a:rPr>
              <a:t>Case Studies on Successful Revenue Predictions</a:t>
            </a:r>
            <a:endParaRPr lang="en-US" sz="4374" dirty="0"/>
          </a:p>
        </p:txBody>
      </p:sp>
      <p:pic>
        <p:nvPicPr>
          <p:cNvPr id="7" name="Image 2" descr="preencoded.png"/>
          <p:cNvPicPr>
            <a:picLocks noChangeAspect="1"/>
          </p:cNvPicPr>
          <p:nvPr/>
        </p:nvPicPr>
        <p:blipFill>
          <a:blip r:embed="rId5"/>
          <a:stretch>
            <a:fillRect/>
          </a:stretch>
        </p:blipFill>
        <p:spPr>
          <a:xfrm>
            <a:off x="2624376" y="2955488"/>
            <a:ext cx="3127177" cy="888682"/>
          </a:xfrm>
          <a:prstGeom prst="rect">
            <a:avLst/>
          </a:prstGeom>
        </p:spPr>
      </p:pic>
      <p:sp>
        <p:nvSpPr>
          <p:cNvPr id="8" name="Text 3"/>
          <p:cNvSpPr/>
          <p:nvPr/>
        </p:nvSpPr>
        <p:spPr>
          <a:xfrm>
            <a:off x="2846546" y="4177427"/>
            <a:ext cx="2682835" cy="1041559"/>
          </a:xfrm>
          <a:prstGeom prst="rect">
            <a:avLst/>
          </a:prstGeom>
          <a:noFill/>
          <a:ln/>
        </p:spPr>
        <p:txBody>
          <a:bodyPr wrap="square" rtlCol="0" anchor="t"/>
          <a:lstStyle/>
          <a:p>
            <a:pPr marL="0" indent="0" algn="l">
              <a:lnSpc>
                <a:spcPts val="2734"/>
              </a:lnSpc>
              <a:buNone/>
            </a:pPr>
            <a:r>
              <a:rPr lang="en-US" sz="2187" dirty="0">
                <a:solidFill>
                  <a:srgbClr val="DAD8E9"/>
                </a:solidFill>
                <a:latin typeface="Prompt" pitchFamily="34" charset="0"/>
                <a:ea typeface="Prompt" pitchFamily="34" charset="-122"/>
                <a:cs typeface="Prompt" pitchFamily="34" charset="-120"/>
              </a:rPr>
              <a:t>Data-Driven Marketing Strategies</a:t>
            </a:r>
            <a:endParaRPr lang="en-US" sz="2187" dirty="0"/>
          </a:p>
        </p:txBody>
      </p:sp>
      <p:sp>
        <p:nvSpPr>
          <p:cNvPr id="9" name="Text 4"/>
          <p:cNvSpPr/>
          <p:nvPr/>
        </p:nvSpPr>
        <p:spPr>
          <a:xfrm>
            <a:off x="2846546" y="5352217"/>
            <a:ext cx="2682835" cy="1421606"/>
          </a:xfrm>
          <a:prstGeom prst="rect">
            <a:avLst/>
          </a:prstGeom>
          <a:noFill/>
          <a:ln/>
        </p:spPr>
        <p:txBody>
          <a:bodyPr wrap="square" rtlCol="0" anchor="t"/>
          <a:lstStyle/>
          <a:p>
            <a:pPr marL="0" indent="0" algn="l">
              <a:lnSpc>
                <a:spcPts val="2799"/>
              </a:lnSpc>
              <a:buNone/>
            </a:pPr>
            <a:r>
              <a:rPr lang="en-US" sz="1750" dirty="0">
                <a:solidFill>
                  <a:srgbClr val="DAD8E9"/>
                </a:solidFill>
                <a:latin typeface="Mukta" pitchFamily="34" charset="0"/>
                <a:ea typeface="Mukta" pitchFamily="34" charset="-122"/>
                <a:cs typeface="Mukta" pitchFamily="34" charset="-120"/>
              </a:rPr>
              <a:t>Implementing targeted marketing campaigns based on accurate revenue predictions.</a:t>
            </a:r>
            <a:endParaRPr lang="en-US" sz="1750" dirty="0"/>
          </a:p>
        </p:txBody>
      </p:sp>
      <p:pic>
        <p:nvPicPr>
          <p:cNvPr id="10" name="Image 3" descr="preencoded.png"/>
          <p:cNvPicPr>
            <a:picLocks noChangeAspect="1"/>
          </p:cNvPicPr>
          <p:nvPr/>
        </p:nvPicPr>
        <p:blipFill>
          <a:blip r:embed="rId6"/>
          <a:stretch>
            <a:fillRect/>
          </a:stretch>
        </p:blipFill>
        <p:spPr>
          <a:xfrm>
            <a:off x="5751552" y="2955488"/>
            <a:ext cx="3127177" cy="888682"/>
          </a:xfrm>
          <a:prstGeom prst="rect">
            <a:avLst/>
          </a:prstGeom>
        </p:spPr>
      </p:pic>
      <p:sp>
        <p:nvSpPr>
          <p:cNvPr id="11" name="Text 5"/>
          <p:cNvSpPr/>
          <p:nvPr/>
        </p:nvSpPr>
        <p:spPr>
          <a:xfrm>
            <a:off x="5973723" y="4177427"/>
            <a:ext cx="2682835" cy="1041559"/>
          </a:xfrm>
          <a:prstGeom prst="rect">
            <a:avLst/>
          </a:prstGeom>
          <a:noFill/>
          <a:ln/>
        </p:spPr>
        <p:txBody>
          <a:bodyPr wrap="square" rtlCol="0" anchor="t"/>
          <a:lstStyle/>
          <a:p>
            <a:pPr marL="0" indent="0" algn="l">
              <a:lnSpc>
                <a:spcPts val="2734"/>
              </a:lnSpc>
              <a:buNone/>
            </a:pPr>
            <a:r>
              <a:rPr lang="en-US" sz="2187" dirty="0">
                <a:solidFill>
                  <a:srgbClr val="DAD8E9"/>
                </a:solidFill>
                <a:latin typeface="Prompt" pitchFamily="34" charset="0"/>
                <a:ea typeface="Prompt" pitchFamily="34" charset="-122"/>
                <a:cs typeface="Prompt" pitchFamily="34" charset="-120"/>
              </a:rPr>
              <a:t>Optimized Inventory Management</a:t>
            </a:r>
            <a:endParaRPr lang="en-US" sz="2187" dirty="0"/>
          </a:p>
        </p:txBody>
      </p:sp>
      <p:sp>
        <p:nvSpPr>
          <p:cNvPr id="12" name="Text 6"/>
          <p:cNvSpPr/>
          <p:nvPr/>
        </p:nvSpPr>
        <p:spPr>
          <a:xfrm>
            <a:off x="5973723" y="5352217"/>
            <a:ext cx="2682835" cy="1421606"/>
          </a:xfrm>
          <a:prstGeom prst="rect">
            <a:avLst/>
          </a:prstGeom>
          <a:noFill/>
          <a:ln/>
        </p:spPr>
        <p:txBody>
          <a:bodyPr wrap="square" rtlCol="0" anchor="t"/>
          <a:lstStyle/>
          <a:p>
            <a:pPr marL="0" indent="0" algn="l">
              <a:lnSpc>
                <a:spcPts val="2799"/>
              </a:lnSpc>
              <a:buNone/>
            </a:pPr>
            <a:r>
              <a:rPr lang="en-US" sz="1750" dirty="0">
                <a:solidFill>
                  <a:srgbClr val="DAD8E9"/>
                </a:solidFill>
                <a:latin typeface="Mukta" pitchFamily="34" charset="0"/>
                <a:ea typeface="Mukta" pitchFamily="34" charset="-122"/>
                <a:cs typeface="Mukta" pitchFamily="34" charset="-120"/>
              </a:rPr>
              <a:t>Streamlining inventory levels based on predicted sales patterns to reduce stock-outs and overstock situations.</a:t>
            </a:r>
            <a:endParaRPr lang="en-US" sz="1750" dirty="0"/>
          </a:p>
        </p:txBody>
      </p:sp>
      <p:pic>
        <p:nvPicPr>
          <p:cNvPr id="13" name="Image 4" descr="preencoded.png"/>
          <p:cNvPicPr>
            <a:picLocks noChangeAspect="1"/>
          </p:cNvPicPr>
          <p:nvPr/>
        </p:nvPicPr>
        <p:blipFill>
          <a:blip r:embed="rId7"/>
          <a:stretch>
            <a:fillRect/>
          </a:stretch>
        </p:blipFill>
        <p:spPr>
          <a:xfrm>
            <a:off x="8878729" y="2955488"/>
            <a:ext cx="3127296" cy="888682"/>
          </a:xfrm>
          <a:prstGeom prst="rect">
            <a:avLst/>
          </a:prstGeom>
        </p:spPr>
      </p:pic>
      <p:sp>
        <p:nvSpPr>
          <p:cNvPr id="14" name="Text 7"/>
          <p:cNvSpPr/>
          <p:nvPr/>
        </p:nvSpPr>
        <p:spPr>
          <a:xfrm>
            <a:off x="9100899" y="4177427"/>
            <a:ext cx="2682954" cy="694373"/>
          </a:xfrm>
          <a:prstGeom prst="rect">
            <a:avLst/>
          </a:prstGeom>
          <a:noFill/>
          <a:ln/>
        </p:spPr>
        <p:txBody>
          <a:bodyPr wrap="square" rtlCol="0" anchor="t"/>
          <a:lstStyle/>
          <a:p>
            <a:pPr marL="0" indent="0" algn="l">
              <a:lnSpc>
                <a:spcPts val="2734"/>
              </a:lnSpc>
              <a:buNone/>
            </a:pPr>
            <a:r>
              <a:rPr lang="en-US" sz="2187" dirty="0">
                <a:solidFill>
                  <a:srgbClr val="DAD8E9"/>
                </a:solidFill>
                <a:latin typeface="Prompt" pitchFamily="34" charset="0"/>
                <a:ea typeface="Prompt" pitchFamily="34" charset="-122"/>
                <a:cs typeface="Prompt" pitchFamily="34" charset="-120"/>
              </a:rPr>
              <a:t>Dynamic Pricing Strategies</a:t>
            </a:r>
            <a:endParaRPr lang="en-US" sz="2187" dirty="0"/>
          </a:p>
        </p:txBody>
      </p:sp>
      <p:sp>
        <p:nvSpPr>
          <p:cNvPr id="15" name="Text 8"/>
          <p:cNvSpPr/>
          <p:nvPr/>
        </p:nvSpPr>
        <p:spPr>
          <a:xfrm>
            <a:off x="9100899" y="5005030"/>
            <a:ext cx="2682954" cy="1421606"/>
          </a:xfrm>
          <a:prstGeom prst="rect">
            <a:avLst/>
          </a:prstGeom>
          <a:noFill/>
          <a:ln/>
        </p:spPr>
        <p:txBody>
          <a:bodyPr wrap="square" rtlCol="0" anchor="t"/>
          <a:lstStyle/>
          <a:p>
            <a:pPr marL="0" indent="0" algn="l">
              <a:lnSpc>
                <a:spcPts val="2799"/>
              </a:lnSpc>
              <a:buNone/>
            </a:pPr>
            <a:r>
              <a:rPr lang="en-US" sz="1750" dirty="0">
                <a:solidFill>
                  <a:srgbClr val="DAD8E9"/>
                </a:solidFill>
                <a:latin typeface="Mukta" pitchFamily="34" charset="0"/>
                <a:ea typeface="Mukta" pitchFamily="34" charset="-122"/>
                <a:cs typeface="Mukta" pitchFamily="34" charset="-120"/>
              </a:rPr>
              <a:t>Using predicted revenue trends to tailor pricing strategies in response to changing market conditions.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214</TotalTime>
  <Words>1107</Words>
  <Application>Microsoft Office PowerPoint</Application>
  <PresentationFormat>Custom</PresentationFormat>
  <Paragraphs>117</Paragraphs>
  <Slides>13</Slides>
  <Notes>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13</vt:i4>
      </vt:variant>
    </vt:vector>
  </HeadingPairs>
  <TitlesOfParts>
    <vt:vector size="22" baseType="lpstr">
      <vt:lpstr>Algerian</vt:lpstr>
      <vt:lpstr>Arial</vt:lpstr>
      <vt:lpstr>Calibri</vt:lpstr>
      <vt:lpstr>Calibri Light</vt:lpstr>
      <vt:lpstr>Mukta</vt:lpstr>
      <vt:lpstr>Prompt</vt:lpstr>
      <vt:lpstr>Times New Roman</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Nagaram Kiran Kumar</cp:lastModifiedBy>
  <cp:revision>15</cp:revision>
  <dcterms:created xsi:type="dcterms:W3CDTF">2024-03-19T03:35:46Z</dcterms:created>
  <dcterms:modified xsi:type="dcterms:W3CDTF">2024-03-20T12:10:23Z</dcterms:modified>
</cp:coreProperties>
</file>